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5" r:id="rId3"/>
  </p:sldMasterIdLst>
  <p:notesMasterIdLst>
    <p:notesMasterId r:id="rId26"/>
  </p:notesMasterIdLst>
  <p:handoutMasterIdLst>
    <p:handoutMasterId r:id="rId27"/>
  </p:handoutMasterIdLst>
  <p:sldIdLst>
    <p:sldId id="277" r:id="rId4"/>
    <p:sldId id="399" r:id="rId5"/>
    <p:sldId id="400" r:id="rId6"/>
    <p:sldId id="408" r:id="rId7"/>
    <p:sldId id="419" r:id="rId8"/>
    <p:sldId id="428" r:id="rId9"/>
    <p:sldId id="402" r:id="rId10"/>
    <p:sldId id="429" r:id="rId11"/>
    <p:sldId id="430" r:id="rId12"/>
    <p:sldId id="404" r:id="rId13"/>
    <p:sldId id="420" r:id="rId14"/>
    <p:sldId id="421" r:id="rId15"/>
    <p:sldId id="422" r:id="rId16"/>
    <p:sldId id="424" r:id="rId17"/>
    <p:sldId id="425" r:id="rId18"/>
    <p:sldId id="426" r:id="rId19"/>
    <p:sldId id="427" r:id="rId20"/>
    <p:sldId id="405" r:id="rId21"/>
    <p:sldId id="406" r:id="rId22"/>
    <p:sldId id="407" r:id="rId23"/>
    <p:sldId id="423" r:id="rId24"/>
    <p:sldId id="4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5" d="100"/>
          <a:sy n="85" d="100"/>
        </p:scale>
        <p:origin x="81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5/13/2023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13077" y="637330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anose="020B0A04020102020204" pitchFamily="34" charset="0"/>
              </a:rPr>
              <a:t>P2P E-Learning Platform using Cloud Computing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t>1</a:t>
            </a:fld>
            <a:endParaRPr lang="en-US"/>
          </a:p>
        </p:txBody>
      </p:sp>
      <p:sp>
        <p:nvSpPr>
          <p:cNvPr id="5" name="TextBox 4"/>
          <p:cNvSpPr txBox="1"/>
          <p:nvPr/>
        </p:nvSpPr>
        <p:spPr>
          <a:xfrm>
            <a:off x="730730" y="4168522"/>
            <a:ext cx="1735283" cy="707886"/>
          </a:xfrm>
          <a:prstGeom prst="rect">
            <a:avLst/>
          </a:prstGeom>
          <a:noFill/>
        </p:spPr>
        <p:txBody>
          <a:bodyPr wrap="none" rtlCol="0">
            <a:spAutoFit/>
          </a:bodyPr>
          <a:lstStyle/>
          <a:p>
            <a:r>
              <a:rPr lang="en-US" sz="2000" b="1" dirty="0"/>
              <a:t>Submitted by: </a:t>
            </a:r>
          </a:p>
          <a:p>
            <a:endParaRPr lang="en-US" sz="2000" dirty="0"/>
          </a:p>
        </p:txBody>
      </p:sp>
      <p:sp>
        <p:nvSpPr>
          <p:cNvPr id="6" name="TextBox 5"/>
          <p:cNvSpPr txBox="1"/>
          <p:nvPr/>
        </p:nvSpPr>
        <p:spPr>
          <a:xfrm>
            <a:off x="7681250" y="4725655"/>
            <a:ext cx="2971326" cy="677108"/>
          </a:xfrm>
          <a:prstGeom prst="rect">
            <a:avLst/>
          </a:prstGeom>
          <a:noFill/>
        </p:spPr>
        <p:txBody>
          <a:bodyPr wrap="none" rtlCol="0">
            <a:spAutoFit/>
          </a:bodyPr>
          <a:lstStyle/>
          <a:p>
            <a:r>
              <a:rPr lang="en-US" sz="2000" b="1" dirty="0"/>
              <a:t>Under the Supervision of: </a:t>
            </a:r>
            <a:endParaRPr lang="en-US" sz="2000" dirty="0"/>
          </a:p>
          <a:p>
            <a:r>
              <a:rPr lang="en-US" sz="1800" dirty="0">
                <a:effectLst/>
                <a:latin typeface="Times New Roman" panose="02020603050405020304" pitchFamily="18" charset="0"/>
                <a:ea typeface="Times New Roman" panose="02020603050405020304" pitchFamily="18" charset="0"/>
              </a:rPr>
              <a:t>Prof .Vikas Kumar</a:t>
            </a:r>
            <a:endParaRPr lang="en-US" sz="2000" dirty="0"/>
          </a:p>
        </p:txBody>
      </p:sp>
      <p:graphicFrame>
        <p:nvGraphicFramePr>
          <p:cNvPr id="7" name="Table 6"/>
          <p:cNvGraphicFramePr>
            <a:graphicFrameLocks noGrp="1"/>
          </p:cNvGraphicFramePr>
          <p:nvPr/>
        </p:nvGraphicFramePr>
        <p:xfrm>
          <a:off x="735151" y="4691658"/>
          <a:ext cx="4794250" cy="1467485"/>
        </p:xfrm>
        <a:graphic>
          <a:graphicData uri="http://schemas.openxmlformats.org/drawingml/2006/table">
            <a:tbl>
              <a:tblPr firstRow="1" firstCol="1" lastRow="1" lastCol="1" bandRow="1" bandCol="1">
                <a:tableStyleId>{5C22544A-7EE6-4342-B048-85BDC9FD1C3A}</a:tableStyleId>
              </a:tblPr>
              <a:tblGrid>
                <a:gridCol w="2637790">
                  <a:extLst>
                    <a:ext uri="{9D8B030D-6E8A-4147-A177-3AD203B41FA5}">
                      <a16:colId xmlns:a16="http://schemas.microsoft.com/office/drawing/2014/main" val="20000"/>
                    </a:ext>
                  </a:extLst>
                </a:gridCol>
                <a:gridCol w="2156460">
                  <a:extLst>
                    <a:ext uri="{9D8B030D-6E8A-4147-A177-3AD203B41FA5}">
                      <a16:colId xmlns:a16="http://schemas.microsoft.com/office/drawing/2014/main" val="20001"/>
                    </a:ext>
                  </a:extLst>
                </a:gridCol>
              </a:tblGrid>
              <a:tr h="0">
                <a:tc>
                  <a:txBody>
                    <a:bodyPr/>
                    <a:lstStyle/>
                    <a:p>
                      <a:pPr marL="889000" marR="784860" algn="ctr">
                        <a:lnSpc>
                          <a:spcPts val="1375"/>
                        </a:lnSpc>
                        <a:spcAft>
                          <a:spcPts val="0"/>
                        </a:spcAft>
                      </a:pPr>
                      <a:r>
                        <a:rPr lang="en-US" sz="1200" dirty="0">
                          <a:effectLst/>
                        </a:rPr>
                        <a:t>Name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75360" marR="865505" algn="ctr">
                        <a:lnSpc>
                          <a:spcPts val="1375"/>
                        </a:lnSpc>
                        <a:spcAft>
                          <a:spcPts val="0"/>
                        </a:spcAft>
                      </a:pPr>
                      <a:r>
                        <a:rPr lang="en-US" sz="1200">
                          <a:effectLst/>
                        </a:rPr>
                        <a:t>UID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331470">
                <a:tc>
                  <a:txBody>
                    <a:bodyPr/>
                    <a:lstStyle/>
                    <a:p>
                      <a:pPr marL="843915">
                        <a:lnSpc>
                          <a:spcPts val="1375"/>
                        </a:lnSpc>
                      </a:pPr>
                      <a:r>
                        <a:rPr lang="en-US" sz="1200">
                          <a:effectLst/>
                        </a:rPr>
                        <a:t>Aadarsh Nagrath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09930">
                        <a:lnSpc>
                          <a:spcPts val="1375"/>
                        </a:lnSpc>
                      </a:pPr>
                      <a:r>
                        <a:rPr lang="en-US" sz="1200">
                          <a:effectLst/>
                        </a:rPr>
                        <a:t>21BCS5730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319405">
                <a:tc>
                  <a:txBody>
                    <a:bodyPr/>
                    <a:lstStyle/>
                    <a:p>
                      <a:pPr marL="544830">
                        <a:lnSpc>
                          <a:spcPts val="1375"/>
                        </a:lnSpc>
                      </a:pPr>
                      <a:r>
                        <a:rPr lang="en-US" sz="1200">
                          <a:effectLst/>
                        </a:rPr>
                        <a:t>        Priyanshu Srivastava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09930">
                        <a:lnSpc>
                          <a:spcPts val="1375"/>
                        </a:lnSpc>
                      </a:pPr>
                      <a:r>
                        <a:rPr lang="en-US" sz="1200">
                          <a:effectLst/>
                        </a:rPr>
                        <a:t>21BCS6911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319405">
                <a:tc>
                  <a:txBody>
                    <a:bodyPr/>
                    <a:lstStyle/>
                    <a:p>
                      <a:pPr marL="815340" marR="727710">
                        <a:lnSpc>
                          <a:spcPts val="1375"/>
                        </a:lnSpc>
                        <a:spcAft>
                          <a:spcPts val="0"/>
                        </a:spcAft>
                      </a:pPr>
                      <a:r>
                        <a:rPr lang="en-US" sz="1200">
                          <a:effectLst/>
                        </a:rPr>
                        <a:t> Anurag Kumar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09930">
                        <a:lnSpc>
                          <a:spcPts val="1375"/>
                        </a:lnSpc>
                      </a:pPr>
                      <a:r>
                        <a:rPr lang="en-US" sz="1200">
                          <a:effectLst/>
                        </a:rPr>
                        <a:t>21BCS6940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319405">
                <a:tc>
                  <a:txBody>
                    <a:bodyPr/>
                    <a:lstStyle/>
                    <a:p>
                      <a:pPr marL="701040" marR="499110" indent="-57150">
                        <a:lnSpc>
                          <a:spcPts val="1375"/>
                        </a:lnSpc>
                        <a:spcAft>
                          <a:spcPts val="0"/>
                        </a:spcAft>
                      </a:pPr>
                      <a:r>
                        <a:rPr lang="en-US" sz="1200" dirty="0">
                          <a:effectLst/>
                        </a:rPr>
                        <a:t>     Akshat Choudhary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09930">
                        <a:lnSpc>
                          <a:spcPts val="1375"/>
                        </a:lnSpc>
                      </a:pPr>
                      <a:r>
                        <a:rPr lang="en-US" sz="1200" dirty="0">
                          <a:effectLst/>
                        </a:rPr>
                        <a:t>22BCC80003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
        <p:nvSpPr>
          <p:cNvPr id="5" name="Title 1"/>
          <p:cNvSpPr txBox="1"/>
          <p:nvPr/>
        </p:nvSpPr>
        <p:spPr>
          <a:xfrm>
            <a:off x="838200" y="15215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Content Placeholder 2">
            <a:extLst>
              <a:ext uri="{FF2B5EF4-FFF2-40B4-BE49-F238E27FC236}">
                <a16:creationId xmlns:a16="http://schemas.microsoft.com/office/drawing/2014/main" id="{5F9A120F-DD9C-53B6-2BA0-3F1258AD057D}"/>
              </a:ext>
            </a:extLst>
          </p:cNvPr>
          <p:cNvSpPr>
            <a:spLocks noGrp="1"/>
          </p:cNvSpPr>
          <p:nvPr>
            <p:ph idx="1"/>
          </p:nvPr>
        </p:nvSpPr>
        <p:spPr>
          <a:xfrm>
            <a:off x="838200" y="1521572"/>
            <a:ext cx="5159188" cy="4135157"/>
          </a:xfrm>
        </p:spPr>
        <p:txBody>
          <a:bodyPr>
            <a:normAutofit lnSpcReduction="10000"/>
          </a:bodyPr>
          <a:lstStyle/>
          <a:p>
            <a:r>
              <a:rPr lang="en-US" b="0" i="0" dirty="0">
                <a:solidFill>
                  <a:srgbClr val="000000"/>
                </a:solidFill>
                <a:effectLst/>
                <a:latin typeface="WordVisi_MSFontService"/>
              </a:rPr>
              <a:t>User-friendly interface</a:t>
            </a:r>
          </a:p>
          <a:p>
            <a:r>
              <a:rPr lang="en-US" b="0" i="0" dirty="0">
                <a:solidFill>
                  <a:srgbClr val="000000"/>
                </a:solidFill>
                <a:effectLst/>
                <a:latin typeface="WordVisi_MSFontService"/>
              </a:rPr>
              <a:t>Admin console and User Console</a:t>
            </a:r>
            <a:endParaRPr lang="en-US" dirty="0">
              <a:solidFill>
                <a:srgbClr val="000000"/>
              </a:solidFill>
              <a:latin typeface="WordVisi_MSFontService"/>
            </a:endParaRPr>
          </a:p>
          <a:p>
            <a:r>
              <a:rPr lang="en-US" b="0" i="0" dirty="0">
                <a:solidFill>
                  <a:srgbClr val="000000"/>
                </a:solidFill>
                <a:effectLst/>
                <a:latin typeface="WordVisi_MSFontService"/>
              </a:rPr>
              <a:t>Courses – Video , pdf, doc, </a:t>
            </a:r>
            <a:r>
              <a:rPr lang="en-US" b="0" i="0" dirty="0" err="1">
                <a:solidFill>
                  <a:srgbClr val="000000"/>
                </a:solidFill>
                <a:effectLst/>
                <a:latin typeface="WordVisi_MSFontService"/>
              </a:rPr>
              <a:t>Quizs</a:t>
            </a:r>
            <a:r>
              <a:rPr lang="en-US" dirty="0">
                <a:solidFill>
                  <a:srgbClr val="000000"/>
                </a:solidFill>
                <a:latin typeface="WordVisi_MSFontService"/>
              </a:rPr>
              <a:t>, Resources ,Attachments, Course Manager panel</a:t>
            </a:r>
          </a:p>
          <a:p>
            <a:r>
              <a:rPr lang="en-US" dirty="0">
                <a:solidFill>
                  <a:srgbClr val="000000"/>
                </a:solidFill>
                <a:latin typeface="WordVisi_MSFontService"/>
              </a:rPr>
              <a:t>Payment Gateway – Stripe &amp; </a:t>
            </a:r>
            <a:r>
              <a:rPr lang="en-US" dirty="0" err="1">
                <a:solidFill>
                  <a:srgbClr val="000000"/>
                </a:solidFill>
                <a:latin typeface="WordVisi_MSFontService"/>
              </a:rPr>
              <a:t>Paypal</a:t>
            </a:r>
            <a:endParaRPr lang="en-US" dirty="0">
              <a:solidFill>
                <a:srgbClr val="000000"/>
              </a:solidFill>
              <a:latin typeface="WordVisi_MSFontService"/>
            </a:endParaRPr>
          </a:p>
          <a:p>
            <a:r>
              <a:rPr lang="en-US" dirty="0"/>
              <a:t>Login Authentication</a:t>
            </a:r>
          </a:p>
          <a:p>
            <a:r>
              <a:rPr lang="en-US" b="0" i="0" dirty="0">
                <a:solidFill>
                  <a:srgbClr val="000000"/>
                </a:solidFill>
                <a:effectLst/>
                <a:latin typeface="WordVisi_MSFontService"/>
              </a:rPr>
              <a:t>Responsiveness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181B-EAAD-2169-C471-E24BD890BDE8}"/>
              </a:ext>
            </a:extLst>
          </p:cNvPr>
          <p:cNvSpPr>
            <a:spLocks noGrp="1"/>
          </p:cNvSpPr>
          <p:nvPr>
            <p:ph type="title"/>
          </p:nvPr>
        </p:nvSpPr>
        <p:spPr/>
        <p:txBody>
          <a:bodyPr/>
          <a:lstStyle/>
          <a:p>
            <a:r>
              <a:rPr lang="en-IN" dirty="0"/>
              <a:t>Result &amp; Output</a:t>
            </a:r>
          </a:p>
        </p:txBody>
      </p:sp>
      <p:sp>
        <p:nvSpPr>
          <p:cNvPr id="3" name="Content Placeholder 2">
            <a:extLst>
              <a:ext uri="{FF2B5EF4-FFF2-40B4-BE49-F238E27FC236}">
                <a16:creationId xmlns:a16="http://schemas.microsoft.com/office/drawing/2014/main" id="{F0490318-7724-8213-BCEC-D246BD17A91D}"/>
              </a:ext>
            </a:extLst>
          </p:cNvPr>
          <p:cNvSpPr>
            <a:spLocks noGrp="1"/>
          </p:cNvSpPr>
          <p:nvPr>
            <p:ph idx="1"/>
          </p:nvPr>
        </p:nvSpPr>
        <p:spPr>
          <a:xfrm>
            <a:off x="4928347" y="831912"/>
            <a:ext cx="2584076" cy="659046"/>
          </a:xfrm>
        </p:spPr>
        <p:txBody>
          <a:bodyPr>
            <a:normAutofit/>
          </a:bodyPr>
          <a:lstStyle/>
          <a:p>
            <a:pPr marL="0" indent="0">
              <a:buNone/>
            </a:pPr>
            <a:r>
              <a:rPr lang="en-IN" sz="4000" dirty="0"/>
              <a:t>Home Page</a:t>
            </a:r>
          </a:p>
        </p:txBody>
      </p:sp>
      <p:sp>
        <p:nvSpPr>
          <p:cNvPr id="4" name="Slide Number Placeholder 3">
            <a:extLst>
              <a:ext uri="{FF2B5EF4-FFF2-40B4-BE49-F238E27FC236}">
                <a16:creationId xmlns:a16="http://schemas.microsoft.com/office/drawing/2014/main" id="{6FC17E77-38E8-B984-C719-05F5594A4448}"/>
              </a:ext>
            </a:extLst>
          </p:cNvPr>
          <p:cNvSpPr>
            <a:spLocks noGrp="1"/>
          </p:cNvSpPr>
          <p:nvPr>
            <p:ph type="sldNum" sz="quarter" idx="12"/>
          </p:nvPr>
        </p:nvSpPr>
        <p:spPr/>
        <p:txBody>
          <a:bodyPr/>
          <a:lstStyle/>
          <a:p>
            <a:fld id="{BDCDBBEF-AA6C-4BA6-85B2-A17D7F280E38}" type="slidenum">
              <a:rPr lang="en-US" smtClean="0"/>
              <a:t>11</a:t>
            </a:fld>
            <a:endParaRPr lang="en-US"/>
          </a:p>
        </p:txBody>
      </p:sp>
      <p:pic>
        <p:nvPicPr>
          <p:cNvPr id="6" name="Picture 5">
            <a:extLst>
              <a:ext uri="{FF2B5EF4-FFF2-40B4-BE49-F238E27FC236}">
                <a16:creationId xmlns:a16="http://schemas.microsoft.com/office/drawing/2014/main" id="{FEEA59E8-40F7-26A0-EF7F-EBFD235304CF}"/>
              </a:ext>
            </a:extLst>
          </p:cNvPr>
          <p:cNvPicPr>
            <a:picLocks noChangeAspect="1"/>
          </p:cNvPicPr>
          <p:nvPr/>
        </p:nvPicPr>
        <p:blipFill>
          <a:blip r:embed="rId2"/>
          <a:stretch>
            <a:fillRect/>
          </a:stretch>
        </p:blipFill>
        <p:spPr>
          <a:xfrm>
            <a:off x="1277470" y="1950274"/>
            <a:ext cx="9637059" cy="454260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7608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46AF-7FE8-6625-4E42-E9A5EC869F6F}"/>
              </a:ext>
            </a:extLst>
          </p:cNvPr>
          <p:cNvSpPr>
            <a:spLocks noGrp="1"/>
          </p:cNvSpPr>
          <p:nvPr>
            <p:ph type="title"/>
          </p:nvPr>
        </p:nvSpPr>
        <p:spPr/>
        <p:txBody>
          <a:bodyPr/>
          <a:lstStyle/>
          <a:p>
            <a:r>
              <a:rPr lang="en-IN" dirty="0"/>
              <a:t>Login and Register Page</a:t>
            </a:r>
          </a:p>
        </p:txBody>
      </p:sp>
      <p:sp>
        <p:nvSpPr>
          <p:cNvPr id="4" name="Slide Number Placeholder 3">
            <a:extLst>
              <a:ext uri="{FF2B5EF4-FFF2-40B4-BE49-F238E27FC236}">
                <a16:creationId xmlns:a16="http://schemas.microsoft.com/office/drawing/2014/main" id="{EDD132C6-0264-F297-1D41-4497CFCEF3BA}"/>
              </a:ext>
            </a:extLst>
          </p:cNvPr>
          <p:cNvSpPr>
            <a:spLocks noGrp="1"/>
          </p:cNvSpPr>
          <p:nvPr>
            <p:ph type="sldNum" sz="quarter" idx="12"/>
          </p:nvPr>
        </p:nvSpPr>
        <p:spPr/>
        <p:txBody>
          <a:bodyPr/>
          <a:lstStyle/>
          <a:p>
            <a:fld id="{BDCDBBEF-AA6C-4BA6-85B2-A17D7F280E38}" type="slidenum">
              <a:rPr lang="en-US" smtClean="0"/>
              <a:t>12</a:t>
            </a:fld>
            <a:endParaRPr lang="en-US"/>
          </a:p>
        </p:txBody>
      </p:sp>
      <p:pic>
        <p:nvPicPr>
          <p:cNvPr id="6" name="Picture 5">
            <a:extLst>
              <a:ext uri="{FF2B5EF4-FFF2-40B4-BE49-F238E27FC236}">
                <a16:creationId xmlns:a16="http://schemas.microsoft.com/office/drawing/2014/main" id="{CCC06300-FAEA-4ADF-2D7C-0E7C2086C83B}"/>
              </a:ext>
            </a:extLst>
          </p:cNvPr>
          <p:cNvPicPr>
            <a:picLocks noChangeAspect="1"/>
          </p:cNvPicPr>
          <p:nvPr/>
        </p:nvPicPr>
        <p:blipFill>
          <a:blip r:embed="rId2"/>
          <a:stretch>
            <a:fillRect/>
          </a:stretch>
        </p:blipFill>
        <p:spPr>
          <a:xfrm>
            <a:off x="1739153" y="1916155"/>
            <a:ext cx="8163734" cy="4372615"/>
          </a:xfrm>
          <a:prstGeom prst="rect">
            <a:avLst/>
          </a:prstGeom>
        </p:spPr>
      </p:pic>
      <p:pic>
        <p:nvPicPr>
          <p:cNvPr id="8" name="Picture 7">
            <a:extLst>
              <a:ext uri="{FF2B5EF4-FFF2-40B4-BE49-F238E27FC236}">
                <a16:creationId xmlns:a16="http://schemas.microsoft.com/office/drawing/2014/main" id="{A4D2AF4A-8B74-BCD5-C60C-0003E9082111}"/>
              </a:ext>
            </a:extLst>
          </p:cNvPr>
          <p:cNvPicPr>
            <a:picLocks noChangeAspect="1"/>
          </p:cNvPicPr>
          <p:nvPr/>
        </p:nvPicPr>
        <p:blipFill>
          <a:blip r:embed="rId3"/>
          <a:stretch>
            <a:fillRect/>
          </a:stretch>
        </p:blipFill>
        <p:spPr>
          <a:xfrm>
            <a:off x="6676343" y="730700"/>
            <a:ext cx="2819644" cy="594412"/>
          </a:xfrm>
          <a:prstGeom prst="rect">
            <a:avLst/>
          </a:prstGeom>
        </p:spPr>
      </p:pic>
    </p:spTree>
    <p:extLst>
      <p:ext uri="{BB962C8B-B14F-4D97-AF65-F5344CB8AC3E}">
        <p14:creationId xmlns:p14="http://schemas.microsoft.com/office/powerpoint/2010/main" val="305526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23CB-82EB-2B82-486A-14416B489043}"/>
              </a:ext>
            </a:extLst>
          </p:cNvPr>
          <p:cNvSpPr>
            <a:spLocks noGrp="1"/>
          </p:cNvSpPr>
          <p:nvPr>
            <p:ph type="title"/>
          </p:nvPr>
        </p:nvSpPr>
        <p:spPr/>
        <p:txBody>
          <a:bodyPr/>
          <a:lstStyle/>
          <a:p>
            <a:r>
              <a:rPr lang="en-IN" dirty="0"/>
              <a:t>Admin Panel / Dashboard</a:t>
            </a:r>
          </a:p>
        </p:txBody>
      </p:sp>
      <p:sp>
        <p:nvSpPr>
          <p:cNvPr id="4" name="Slide Number Placeholder 3">
            <a:extLst>
              <a:ext uri="{FF2B5EF4-FFF2-40B4-BE49-F238E27FC236}">
                <a16:creationId xmlns:a16="http://schemas.microsoft.com/office/drawing/2014/main" id="{655D340D-02A8-D00C-C210-42EC43956B0B}"/>
              </a:ext>
            </a:extLst>
          </p:cNvPr>
          <p:cNvSpPr>
            <a:spLocks noGrp="1"/>
          </p:cNvSpPr>
          <p:nvPr>
            <p:ph type="sldNum" sz="quarter" idx="12"/>
          </p:nvPr>
        </p:nvSpPr>
        <p:spPr/>
        <p:txBody>
          <a:bodyPr/>
          <a:lstStyle/>
          <a:p>
            <a:fld id="{BDCDBBEF-AA6C-4BA6-85B2-A17D7F280E38}" type="slidenum">
              <a:rPr lang="en-US" smtClean="0"/>
              <a:t>13</a:t>
            </a:fld>
            <a:endParaRPr lang="en-US"/>
          </a:p>
        </p:txBody>
      </p:sp>
      <p:pic>
        <p:nvPicPr>
          <p:cNvPr id="6" name="Picture 5">
            <a:extLst>
              <a:ext uri="{FF2B5EF4-FFF2-40B4-BE49-F238E27FC236}">
                <a16:creationId xmlns:a16="http://schemas.microsoft.com/office/drawing/2014/main" id="{A6BF6C02-3640-94C6-DA5E-1A8A6BA9F7AF}"/>
              </a:ext>
            </a:extLst>
          </p:cNvPr>
          <p:cNvPicPr>
            <a:picLocks noChangeAspect="1"/>
          </p:cNvPicPr>
          <p:nvPr/>
        </p:nvPicPr>
        <p:blipFill>
          <a:blip r:embed="rId2"/>
          <a:stretch>
            <a:fillRect/>
          </a:stretch>
        </p:blipFill>
        <p:spPr>
          <a:xfrm>
            <a:off x="380842" y="1527972"/>
            <a:ext cx="6678699" cy="31338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71EB8EB5-22E8-ACEC-0E2F-7126522C5EE1}"/>
              </a:ext>
            </a:extLst>
          </p:cNvPr>
          <p:cNvPicPr>
            <a:picLocks noChangeAspect="1"/>
          </p:cNvPicPr>
          <p:nvPr/>
        </p:nvPicPr>
        <p:blipFill>
          <a:blip r:embed="rId3"/>
          <a:stretch>
            <a:fillRect/>
          </a:stretch>
        </p:blipFill>
        <p:spPr>
          <a:xfrm>
            <a:off x="7504878" y="917418"/>
            <a:ext cx="1828958" cy="19737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F2EFE164-D981-755A-DC63-9F95BD7072A7}"/>
              </a:ext>
            </a:extLst>
          </p:cNvPr>
          <p:cNvPicPr>
            <a:picLocks noChangeAspect="1"/>
          </p:cNvPicPr>
          <p:nvPr/>
        </p:nvPicPr>
        <p:blipFill>
          <a:blip r:embed="rId4"/>
          <a:stretch>
            <a:fillRect/>
          </a:stretch>
        </p:blipFill>
        <p:spPr>
          <a:xfrm>
            <a:off x="3549860" y="3966832"/>
            <a:ext cx="5783976" cy="23895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B0C6CF78-4E6F-0DA4-D4F8-80F1A1EE66EC}"/>
              </a:ext>
            </a:extLst>
          </p:cNvPr>
          <p:cNvPicPr>
            <a:picLocks noChangeAspect="1"/>
          </p:cNvPicPr>
          <p:nvPr/>
        </p:nvPicPr>
        <p:blipFill>
          <a:blip r:embed="rId5"/>
          <a:stretch>
            <a:fillRect/>
          </a:stretch>
        </p:blipFill>
        <p:spPr>
          <a:xfrm>
            <a:off x="838200" y="5161590"/>
            <a:ext cx="1501270" cy="11202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EECC7DBE-0551-8B00-23E7-A7F89D6E1805}"/>
              </a:ext>
            </a:extLst>
          </p:cNvPr>
          <p:cNvPicPr>
            <a:picLocks noChangeAspect="1"/>
          </p:cNvPicPr>
          <p:nvPr/>
        </p:nvPicPr>
        <p:blipFill>
          <a:blip r:embed="rId6"/>
          <a:stretch>
            <a:fillRect/>
          </a:stretch>
        </p:blipFill>
        <p:spPr>
          <a:xfrm>
            <a:off x="10147801" y="1527972"/>
            <a:ext cx="1394581" cy="7620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6AA3A06B-9F0F-0503-0C0D-305DF4FF3664}"/>
              </a:ext>
            </a:extLst>
          </p:cNvPr>
          <p:cNvPicPr>
            <a:picLocks noChangeAspect="1"/>
          </p:cNvPicPr>
          <p:nvPr/>
        </p:nvPicPr>
        <p:blipFill>
          <a:blip r:embed="rId7"/>
          <a:stretch>
            <a:fillRect/>
          </a:stretch>
        </p:blipFill>
        <p:spPr>
          <a:xfrm>
            <a:off x="9929636" y="3429000"/>
            <a:ext cx="1379340" cy="15241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8510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E89A-435E-FE5A-E05B-89590F65BCB7}"/>
              </a:ext>
            </a:extLst>
          </p:cNvPr>
          <p:cNvSpPr>
            <a:spLocks noGrp="1"/>
          </p:cNvSpPr>
          <p:nvPr>
            <p:ph type="title"/>
          </p:nvPr>
        </p:nvSpPr>
        <p:spPr/>
        <p:txBody>
          <a:bodyPr/>
          <a:lstStyle/>
          <a:p>
            <a:r>
              <a:rPr lang="en-IN" dirty="0"/>
              <a:t>Course Panel</a:t>
            </a:r>
          </a:p>
        </p:txBody>
      </p:sp>
      <p:sp>
        <p:nvSpPr>
          <p:cNvPr id="4" name="Slide Number Placeholder 3">
            <a:extLst>
              <a:ext uri="{FF2B5EF4-FFF2-40B4-BE49-F238E27FC236}">
                <a16:creationId xmlns:a16="http://schemas.microsoft.com/office/drawing/2014/main" id="{0D328DD1-BCAF-B27B-852D-083B4290E569}"/>
              </a:ext>
            </a:extLst>
          </p:cNvPr>
          <p:cNvSpPr>
            <a:spLocks noGrp="1"/>
          </p:cNvSpPr>
          <p:nvPr>
            <p:ph type="sldNum" sz="quarter" idx="12"/>
          </p:nvPr>
        </p:nvSpPr>
        <p:spPr/>
        <p:txBody>
          <a:bodyPr/>
          <a:lstStyle/>
          <a:p>
            <a:fld id="{BDCDBBEF-AA6C-4BA6-85B2-A17D7F280E38}" type="slidenum">
              <a:rPr lang="en-US" smtClean="0"/>
              <a:t>14</a:t>
            </a:fld>
            <a:endParaRPr lang="en-US"/>
          </a:p>
        </p:txBody>
      </p:sp>
      <p:pic>
        <p:nvPicPr>
          <p:cNvPr id="6" name="Picture 5">
            <a:extLst>
              <a:ext uri="{FF2B5EF4-FFF2-40B4-BE49-F238E27FC236}">
                <a16:creationId xmlns:a16="http://schemas.microsoft.com/office/drawing/2014/main" id="{2B316652-AAA5-1365-5CB9-914921CA70B4}"/>
              </a:ext>
            </a:extLst>
          </p:cNvPr>
          <p:cNvPicPr>
            <a:picLocks noChangeAspect="1"/>
          </p:cNvPicPr>
          <p:nvPr/>
        </p:nvPicPr>
        <p:blipFill>
          <a:blip r:embed="rId2"/>
          <a:stretch>
            <a:fillRect/>
          </a:stretch>
        </p:blipFill>
        <p:spPr>
          <a:xfrm>
            <a:off x="444128" y="1599521"/>
            <a:ext cx="7493927" cy="3195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671C0A5C-0489-36E8-705D-06088F4BE702}"/>
              </a:ext>
            </a:extLst>
          </p:cNvPr>
          <p:cNvPicPr>
            <a:picLocks noChangeAspect="1"/>
          </p:cNvPicPr>
          <p:nvPr/>
        </p:nvPicPr>
        <p:blipFill>
          <a:blip r:embed="rId3"/>
          <a:stretch>
            <a:fillRect/>
          </a:stretch>
        </p:blipFill>
        <p:spPr>
          <a:xfrm>
            <a:off x="8902485" y="627529"/>
            <a:ext cx="1966846" cy="15853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B9C89C0-D3B6-BBB1-161C-0B0B9A55A5F7}"/>
              </a:ext>
            </a:extLst>
          </p:cNvPr>
          <p:cNvPicPr>
            <a:picLocks noChangeAspect="1"/>
          </p:cNvPicPr>
          <p:nvPr/>
        </p:nvPicPr>
        <p:blipFill>
          <a:blip r:embed="rId4"/>
          <a:stretch>
            <a:fillRect/>
          </a:stretch>
        </p:blipFill>
        <p:spPr>
          <a:xfrm>
            <a:off x="5323295" y="4465781"/>
            <a:ext cx="5229519" cy="21510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2" name="Straight Arrow Connector 11">
            <a:extLst>
              <a:ext uri="{FF2B5EF4-FFF2-40B4-BE49-F238E27FC236}">
                <a16:creationId xmlns:a16="http://schemas.microsoft.com/office/drawing/2014/main" id="{6C6EEEC3-CED6-9841-F28E-772261DC6DE9}"/>
              </a:ext>
            </a:extLst>
          </p:cNvPr>
          <p:cNvCxnSpPr/>
          <p:nvPr/>
        </p:nvCxnSpPr>
        <p:spPr>
          <a:xfrm>
            <a:off x="3908612" y="5504329"/>
            <a:ext cx="1586753" cy="34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9DE92D-CB11-81BF-289E-CECC2685DDB1}"/>
              </a:ext>
            </a:extLst>
          </p:cNvPr>
          <p:cNvSpPr txBox="1"/>
          <p:nvPr/>
        </p:nvSpPr>
        <p:spPr>
          <a:xfrm>
            <a:off x="2224625" y="5198866"/>
            <a:ext cx="1683987" cy="369332"/>
          </a:xfrm>
          <a:prstGeom prst="rect">
            <a:avLst/>
          </a:prstGeom>
          <a:noFill/>
        </p:spPr>
        <p:txBody>
          <a:bodyPr wrap="none" rtlCol="0">
            <a:spAutoFit/>
          </a:bodyPr>
          <a:lstStyle/>
          <a:p>
            <a:r>
              <a:rPr lang="en-IN" dirty="0"/>
              <a:t>Course Creation</a:t>
            </a:r>
          </a:p>
        </p:txBody>
      </p:sp>
    </p:spTree>
    <p:extLst>
      <p:ext uri="{BB962C8B-B14F-4D97-AF65-F5344CB8AC3E}">
        <p14:creationId xmlns:p14="http://schemas.microsoft.com/office/powerpoint/2010/main" val="278686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3D60-BBF6-A850-4D60-06B41F22F90A}"/>
              </a:ext>
            </a:extLst>
          </p:cNvPr>
          <p:cNvSpPr>
            <a:spLocks noGrp="1"/>
          </p:cNvSpPr>
          <p:nvPr>
            <p:ph type="title"/>
          </p:nvPr>
        </p:nvSpPr>
        <p:spPr/>
        <p:txBody>
          <a:bodyPr/>
          <a:lstStyle/>
          <a:p>
            <a:r>
              <a:rPr lang="en-IN" dirty="0"/>
              <a:t>User panel / Dashboard</a:t>
            </a:r>
          </a:p>
        </p:txBody>
      </p:sp>
      <p:sp>
        <p:nvSpPr>
          <p:cNvPr id="4" name="Slide Number Placeholder 3">
            <a:extLst>
              <a:ext uri="{FF2B5EF4-FFF2-40B4-BE49-F238E27FC236}">
                <a16:creationId xmlns:a16="http://schemas.microsoft.com/office/drawing/2014/main" id="{4B600481-0371-782D-D7C5-BF19C5B04687}"/>
              </a:ext>
            </a:extLst>
          </p:cNvPr>
          <p:cNvSpPr>
            <a:spLocks noGrp="1"/>
          </p:cNvSpPr>
          <p:nvPr>
            <p:ph type="sldNum" sz="quarter" idx="12"/>
          </p:nvPr>
        </p:nvSpPr>
        <p:spPr/>
        <p:txBody>
          <a:bodyPr/>
          <a:lstStyle/>
          <a:p>
            <a:fld id="{BDCDBBEF-AA6C-4BA6-85B2-A17D7F280E38}" type="slidenum">
              <a:rPr lang="en-US" smtClean="0"/>
              <a:t>15</a:t>
            </a:fld>
            <a:endParaRPr lang="en-US"/>
          </a:p>
        </p:txBody>
      </p:sp>
      <p:pic>
        <p:nvPicPr>
          <p:cNvPr id="6" name="Picture 5">
            <a:extLst>
              <a:ext uri="{FF2B5EF4-FFF2-40B4-BE49-F238E27FC236}">
                <a16:creationId xmlns:a16="http://schemas.microsoft.com/office/drawing/2014/main" id="{C2F0C32A-19A8-9EF1-D36E-F18741DCCE1B}"/>
              </a:ext>
            </a:extLst>
          </p:cNvPr>
          <p:cNvPicPr>
            <a:picLocks noChangeAspect="1"/>
          </p:cNvPicPr>
          <p:nvPr/>
        </p:nvPicPr>
        <p:blipFill>
          <a:blip r:embed="rId2"/>
          <a:stretch>
            <a:fillRect/>
          </a:stretch>
        </p:blipFill>
        <p:spPr>
          <a:xfrm>
            <a:off x="838200" y="1444713"/>
            <a:ext cx="9417945" cy="4911637"/>
          </a:xfrm>
          <a:prstGeom prst="rect">
            <a:avLst/>
          </a:prstGeom>
        </p:spPr>
      </p:pic>
      <p:cxnSp>
        <p:nvCxnSpPr>
          <p:cNvPr id="8" name="Straight Arrow Connector 7">
            <a:extLst>
              <a:ext uri="{FF2B5EF4-FFF2-40B4-BE49-F238E27FC236}">
                <a16:creationId xmlns:a16="http://schemas.microsoft.com/office/drawing/2014/main" id="{9BBA0648-1E13-9F7A-7DAF-4527FB1F2273}"/>
              </a:ext>
            </a:extLst>
          </p:cNvPr>
          <p:cNvCxnSpPr/>
          <p:nvPr/>
        </p:nvCxnSpPr>
        <p:spPr>
          <a:xfrm flipH="1">
            <a:off x="3505200" y="4096871"/>
            <a:ext cx="1963271" cy="42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E898B4-260B-ECDA-419A-A090D61A1238}"/>
              </a:ext>
            </a:extLst>
          </p:cNvPr>
          <p:cNvSpPr txBox="1"/>
          <p:nvPr/>
        </p:nvSpPr>
        <p:spPr>
          <a:xfrm>
            <a:off x="5468471" y="3900531"/>
            <a:ext cx="922881" cy="369332"/>
          </a:xfrm>
          <a:prstGeom prst="rect">
            <a:avLst/>
          </a:prstGeom>
          <a:noFill/>
        </p:spPr>
        <p:txBody>
          <a:bodyPr wrap="none" rtlCol="0">
            <a:spAutoFit/>
          </a:bodyPr>
          <a:lstStyle/>
          <a:p>
            <a:r>
              <a:rPr lang="en-IN" dirty="0"/>
              <a:t>Courses</a:t>
            </a:r>
          </a:p>
        </p:txBody>
      </p:sp>
    </p:spTree>
    <p:extLst>
      <p:ext uri="{BB962C8B-B14F-4D97-AF65-F5344CB8AC3E}">
        <p14:creationId xmlns:p14="http://schemas.microsoft.com/office/powerpoint/2010/main" val="116223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EE96-7D77-DADE-E388-985FB7B71422}"/>
              </a:ext>
            </a:extLst>
          </p:cNvPr>
          <p:cNvSpPr>
            <a:spLocks noGrp="1"/>
          </p:cNvSpPr>
          <p:nvPr>
            <p:ph type="title"/>
          </p:nvPr>
        </p:nvSpPr>
        <p:spPr/>
        <p:txBody>
          <a:bodyPr/>
          <a:lstStyle/>
          <a:p>
            <a:r>
              <a:rPr lang="en-IN" dirty="0"/>
              <a:t>Instructor Panel in User Dashboard</a:t>
            </a:r>
          </a:p>
        </p:txBody>
      </p:sp>
      <p:sp>
        <p:nvSpPr>
          <p:cNvPr id="4" name="Slide Number Placeholder 3">
            <a:extLst>
              <a:ext uri="{FF2B5EF4-FFF2-40B4-BE49-F238E27FC236}">
                <a16:creationId xmlns:a16="http://schemas.microsoft.com/office/drawing/2014/main" id="{07E94FC4-7FA7-7219-D8B9-DC7BDD6F745A}"/>
              </a:ext>
            </a:extLst>
          </p:cNvPr>
          <p:cNvSpPr>
            <a:spLocks noGrp="1"/>
          </p:cNvSpPr>
          <p:nvPr>
            <p:ph type="sldNum" sz="quarter" idx="12"/>
          </p:nvPr>
        </p:nvSpPr>
        <p:spPr/>
        <p:txBody>
          <a:bodyPr/>
          <a:lstStyle/>
          <a:p>
            <a:fld id="{BDCDBBEF-AA6C-4BA6-85B2-A17D7F280E38}" type="slidenum">
              <a:rPr lang="en-US" smtClean="0"/>
              <a:t>16</a:t>
            </a:fld>
            <a:endParaRPr lang="en-US"/>
          </a:p>
        </p:txBody>
      </p:sp>
      <p:pic>
        <p:nvPicPr>
          <p:cNvPr id="6" name="Picture 5">
            <a:extLst>
              <a:ext uri="{FF2B5EF4-FFF2-40B4-BE49-F238E27FC236}">
                <a16:creationId xmlns:a16="http://schemas.microsoft.com/office/drawing/2014/main" id="{4E7EBBCF-9348-7AEE-1AA6-27913F1953E5}"/>
              </a:ext>
            </a:extLst>
          </p:cNvPr>
          <p:cNvPicPr>
            <a:picLocks noChangeAspect="1"/>
          </p:cNvPicPr>
          <p:nvPr/>
        </p:nvPicPr>
        <p:blipFill>
          <a:blip r:embed="rId2"/>
          <a:stretch>
            <a:fillRect/>
          </a:stretch>
        </p:blipFill>
        <p:spPr>
          <a:xfrm>
            <a:off x="587188" y="1690688"/>
            <a:ext cx="10766612" cy="39390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32002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50AA-1516-3CF6-D1A8-D538C38C4193}"/>
              </a:ext>
            </a:extLst>
          </p:cNvPr>
          <p:cNvSpPr>
            <a:spLocks noGrp="1"/>
          </p:cNvSpPr>
          <p:nvPr>
            <p:ph type="title"/>
          </p:nvPr>
        </p:nvSpPr>
        <p:spPr/>
        <p:txBody>
          <a:bodyPr/>
          <a:lstStyle/>
          <a:p>
            <a:r>
              <a:rPr lang="en-IN" dirty="0"/>
              <a:t>Course Interface </a:t>
            </a:r>
          </a:p>
        </p:txBody>
      </p:sp>
      <p:sp>
        <p:nvSpPr>
          <p:cNvPr id="4" name="Slide Number Placeholder 3">
            <a:extLst>
              <a:ext uri="{FF2B5EF4-FFF2-40B4-BE49-F238E27FC236}">
                <a16:creationId xmlns:a16="http://schemas.microsoft.com/office/drawing/2014/main" id="{64E5C47A-EDDC-2611-0842-D20B3E8012ED}"/>
              </a:ext>
            </a:extLst>
          </p:cNvPr>
          <p:cNvSpPr>
            <a:spLocks noGrp="1"/>
          </p:cNvSpPr>
          <p:nvPr>
            <p:ph type="sldNum" sz="quarter" idx="12"/>
          </p:nvPr>
        </p:nvSpPr>
        <p:spPr/>
        <p:txBody>
          <a:bodyPr/>
          <a:lstStyle/>
          <a:p>
            <a:fld id="{BDCDBBEF-AA6C-4BA6-85B2-A17D7F280E38}" type="slidenum">
              <a:rPr lang="en-US" smtClean="0"/>
              <a:t>17</a:t>
            </a:fld>
            <a:endParaRPr lang="en-US"/>
          </a:p>
        </p:txBody>
      </p:sp>
      <p:pic>
        <p:nvPicPr>
          <p:cNvPr id="6" name="Picture 5">
            <a:extLst>
              <a:ext uri="{FF2B5EF4-FFF2-40B4-BE49-F238E27FC236}">
                <a16:creationId xmlns:a16="http://schemas.microsoft.com/office/drawing/2014/main" id="{E13C8711-1EA8-C315-EF87-4486F333A5CE}"/>
              </a:ext>
            </a:extLst>
          </p:cNvPr>
          <p:cNvPicPr>
            <a:picLocks noChangeAspect="1"/>
          </p:cNvPicPr>
          <p:nvPr/>
        </p:nvPicPr>
        <p:blipFill>
          <a:blip r:embed="rId2"/>
          <a:stretch>
            <a:fillRect/>
          </a:stretch>
        </p:blipFill>
        <p:spPr>
          <a:xfrm>
            <a:off x="321823" y="1457899"/>
            <a:ext cx="10063789" cy="4378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BD76DEE2-BC06-217B-B02D-8E9893E13843}"/>
              </a:ext>
            </a:extLst>
          </p:cNvPr>
          <p:cNvPicPr>
            <a:picLocks noChangeAspect="1"/>
          </p:cNvPicPr>
          <p:nvPr/>
        </p:nvPicPr>
        <p:blipFill>
          <a:blip r:embed="rId3"/>
          <a:stretch>
            <a:fillRect/>
          </a:stretch>
        </p:blipFill>
        <p:spPr>
          <a:xfrm>
            <a:off x="7242843" y="4087987"/>
            <a:ext cx="4017937" cy="22986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A3C26F84-BEC1-D16A-29BC-6077B46B072B}"/>
              </a:ext>
            </a:extLst>
          </p:cNvPr>
          <p:cNvSpPr txBox="1"/>
          <p:nvPr/>
        </p:nvSpPr>
        <p:spPr>
          <a:xfrm>
            <a:off x="8534400" y="5926641"/>
            <a:ext cx="868507" cy="369332"/>
          </a:xfrm>
          <a:prstGeom prst="rect">
            <a:avLst/>
          </a:prstGeom>
          <a:noFill/>
        </p:spPr>
        <p:txBody>
          <a:bodyPr wrap="none" rtlCol="0">
            <a:spAutoFit/>
          </a:bodyPr>
          <a:lstStyle/>
          <a:p>
            <a:r>
              <a:rPr lang="en-IN" dirty="0"/>
              <a:t>QUIZES</a:t>
            </a:r>
          </a:p>
        </p:txBody>
      </p:sp>
    </p:spTree>
    <p:extLst>
      <p:ext uri="{BB962C8B-B14F-4D97-AF65-F5344CB8AC3E}">
        <p14:creationId xmlns:p14="http://schemas.microsoft.com/office/powerpoint/2010/main" val="5309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838199" y="1389529"/>
            <a:ext cx="10349753" cy="4966821"/>
          </a:xfrm>
        </p:spPr>
        <p:txBody>
          <a:bodyPr>
            <a:noAutofit/>
          </a:bodyPr>
          <a:lstStyle/>
          <a:p>
            <a:pPr algn="l">
              <a:lnSpc>
                <a:spcPct val="150000"/>
              </a:lnSpc>
              <a:buFont typeface="+mj-lt"/>
              <a:buAutoNum type="arabicPeriod"/>
            </a:pPr>
            <a:r>
              <a:rPr lang="en-US" sz="1800" b="0" i="0" dirty="0">
                <a:effectLst/>
                <a:latin typeface="Calibri" panose="020F0502020204030204" charset="0"/>
                <a:cs typeface="Calibri" panose="020F0502020204030204" charset="0"/>
              </a:rPr>
              <a:t>E-learning platforms using cloud computing provide numerous benefits for learners and educators.</a:t>
            </a:r>
          </a:p>
          <a:p>
            <a:pPr algn="l">
              <a:lnSpc>
                <a:spcPct val="150000"/>
              </a:lnSpc>
              <a:buFont typeface="+mj-lt"/>
              <a:buAutoNum type="arabicPeriod"/>
            </a:pPr>
            <a:r>
              <a:rPr lang="en-US" sz="1800" b="0" i="0" dirty="0">
                <a:effectLst/>
                <a:latin typeface="Calibri" panose="020F0502020204030204" charset="0"/>
                <a:cs typeface="Calibri" panose="020F0502020204030204" charset="0"/>
              </a:rPr>
              <a:t>Cloud computing infrastructure is scalable, accessible, reliable and cost-effective for hosting e-learning applications.</a:t>
            </a:r>
          </a:p>
          <a:p>
            <a:pPr algn="l">
              <a:lnSpc>
                <a:spcPct val="150000"/>
              </a:lnSpc>
              <a:buFont typeface="+mj-lt"/>
              <a:buAutoNum type="arabicPeriod"/>
            </a:pPr>
            <a:r>
              <a:rPr lang="en-US" sz="1800" b="0" i="0" dirty="0">
                <a:effectLst/>
                <a:latin typeface="Calibri" panose="020F0502020204030204" charset="0"/>
                <a:cs typeface="Calibri" panose="020F0502020204030204" charset="0"/>
              </a:rPr>
              <a:t>Courses and learning material on e-learning platforms </a:t>
            </a:r>
            <a:r>
              <a:rPr lang="en-US" sz="1800" dirty="0">
                <a:latin typeface="Calibri" panose="020F0502020204030204" charset="0"/>
                <a:cs typeface="Calibri" panose="020F0502020204030204" charset="0"/>
              </a:rPr>
              <a:t>will provide </a:t>
            </a:r>
            <a:r>
              <a:rPr lang="en-US" sz="1800" b="0" i="0" dirty="0">
                <a:effectLst/>
                <a:latin typeface="Calibri" panose="020F0502020204030204" charset="0"/>
                <a:cs typeface="Calibri" panose="020F0502020204030204" charset="0"/>
              </a:rPr>
              <a:t>engaging and interactive experience.</a:t>
            </a:r>
          </a:p>
          <a:p>
            <a:pPr algn="l">
              <a:lnSpc>
                <a:spcPct val="150000"/>
              </a:lnSpc>
              <a:buFont typeface="+mj-lt"/>
              <a:buAutoNum type="arabicPeriod"/>
            </a:pPr>
            <a:r>
              <a:rPr lang="en-US" sz="1800" b="0" i="0" dirty="0">
                <a:effectLst/>
                <a:latin typeface="Calibri" panose="020F0502020204030204" charset="0"/>
                <a:cs typeface="Calibri" panose="020F0502020204030204" charset="0"/>
              </a:rPr>
              <a:t>This approach has the potential to revolutionize the way we learn and acquire knowledge.</a:t>
            </a:r>
          </a:p>
          <a:p>
            <a:pPr algn="l">
              <a:lnSpc>
                <a:spcPct val="150000"/>
              </a:lnSpc>
              <a:buFont typeface="+mj-lt"/>
              <a:buAutoNum type="arabicPeriod"/>
            </a:pPr>
            <a:r>
              <a:rPr lang="en-US" sz="1800" dirty="0">
                <a:latin typeface="Calibri" panose="020F0502020204030204" charset="0"/>
                <a:cs typeface="Calibri" panose="020F0502020204030204" charset="0"/>
              </a:rPr>
              <a:t>P2P and community based learning experience.</a:t>
            </a:r>
            <a:endParaRPr lang="en-US" sz="1800" b="0" i="0" dirty="0">
              <a:effectLst/>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pic>
        <p:nvPicPr>
          <p:cNvPr id="6" name="Picture 5">
            <a:extLst>
              <a:ext uri="{FF2B5EF4-FFF2-40B4-BE49-F238E27FC236}">
                <a16:creationId xmlns:a16="http://schemas.microsoft.com/office/drawing/2014/main" id="{7D09D573-6C08-B11E-FCD0-D270B8DD3E55}"/>
              </a:ext>
            </a:extLst>
          </p:cNvPr>
          <p:cNvPicPr>
            <a:picLocks noChangeAspect="1"/>
          </p:cNvPicPr>
          <p:nvPr/>
        </p:nvPicPr>
        <p:blipFill>
          <a:blip r:embed="rId2"/>
          <a:stretch>
            <a:fillRect/>
          </a:stretch>
        </p:blipFill>
        <p:spPr>
          <a:xfrm>
            <a:off x="4006979" y="4681500"/>
            <a:ext cx="4603621" cy="15739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838200" y="1413248"/>
            <a:ext cx="4316506" cy="4351338"/>
          </a:xfrm>
        </p:spPr>
        <p:txBody>
          <a:bodyPr>
            <a:normAutofit/>
          </a:bodyPr>
          <a:lstStyle/>
          <a:p>
            <a:pPr>
              <a:lnSpc>
                <a:spcPct val="150000"/>
              </a:lnSpc>
            </a:pPr>
            <a:r>
              <a:rPr lang="en-IN" dirty="0">
                <a:solidFill>
                  <a:srgbClr val="000000"/>
                </a:solidFill>
                <a:effectLst/>
                <a:latin typeface="Times New Roman" panose="02020603050405020304" pitchFamily="18" charset="0"/>
                <a:ea typeface="Times New Roman" panose="02020603050405020304" pitchFamily="18" charset="0"/>
              </a:rPr>
              <a:t>AI-powered Learning  </a:t>
            </a:r>
          </a:p>
          <a:p>
            <a:pPr>
              <a:lnSpc>
                <a:spcPct val="150000"/>
              </a:lnSpc>
            </a:pPr>
            <a:r>
              <a:rPr lang="en-IN" dirty="0">
                <a:solidFill>
                  <a:srgbClr val="000000"/>
                </a:solidFill>
                <a:effectLst/>
                <a:latin typeface="Times New Roman" panose="02020603050405020304" pitchFamily="18" charset="0"/>
                <a:ea typeface="Times New Roman" panose="02020603050405020304" pitchFamily="18" charset="0"/>
              </a:rPr>
              <a:t>video – conferencing</a:t>
            </a:r>
            <a:endParaRPr lang="en-IN" dirty="0">
              <a:solidFill>
                <a:srgbClr val="000000"/>
              </a:solidFill>
              <a:latin typeface="Times New Roman" panose="02020603050405020304" pitchFamily="18" charset="0"/>
              <a:ea typeface="Times New Roman" panose="02020603050405020304" pitchFamily="18" charset="0"/>
            </a:endParaRPr>
          </a:p>
          <a:p>
            <a:pPr>
              <a:lnSpc>
                <a:spcPct val="150000"/>
              </a:lnSpc>
            </a:pPr>
            <a:r>
              <a:rPr lang="en-IN" dirty="0">
                <a:solidFill>
                  <a:srgbClr val="000000"/>
                </a:solidFill>
                <a:effectLst/>
                <a:latin typeface="Times New Roman" panose="02020603050405020304" pitchFamily="18" charset="0"/>
                <a:ea typeface="Times New Roman" panose="02020603050405020304" pitchFamily="18" charset="0"/>
              </a:rPr>
              <a:t>other features in websites such as discussion groups, community learning</a:t>
            </a:r>
          </a:p>
          <a:p>
            <a:pPr>
              <a:lnSpc>
                <a:spcPct val="150000"/>
              </a:lnSpc>
            </a:pPr>
            <a:r>
              <a:rPr lang="en-IN" dirty="0">
                <a:solidFill>
                  <a:srgbClr val="000000"/>
                </a:solidFill>
                <a:latin typeface="Times New Roman" panose="02020603050405020304" pitchFamily="18" charset="0"/>
              </a:rPr>
              <a:t>etc</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1026" name="Picture 2" descr="Machine learning in industry | ATRIA Innov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0413" y="582428"/>
            <a:ext cx="2993069" cy="2061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12 Best Video Conferencing Tools for Small Busines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496" y="2728725"/>
            <a:ext cx="3123704" cy="2078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an of Students Community Forum | University of Chicago Law Sch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912" y="4985904"/>
            <a:ext cx="3303494" cy="1557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panose="02020603050405020304"/>
                <a:cs typeface="Times New Roman" panose="02020603050405020304"/>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panose="02020603050405020304"/>
                <a:cs typeface="Times New Roman" panose="02020603050405020304"/>
              </a:rPr>
              <a:t>Introduction to Project</a:t>
            </a:r>
          </a:p>
          <a:p>
            <a:r>
              <a:rPr lang="en-US" dirty="0">
                <a:latin typeface="Times New Roman" panose="02020603050405020304"/>
                <a:cs typeface="Times New Roman" panose="02020603050405020304"/>
              </a:rPr>
              <a:t>What is P2P LMS</a:t>
            </a:r>
          </a:p>
          <a:p>
            <a:r>
              <a:rPr lang="en-US" dirty="0">
                <a:latin typeface="Times New Roman" panose="02020603050405020304"/>
                <a:cs typeface="Times New Roman" panose="02020603050405020304"/>
              </a:rPr>
              <a:t>Problem Formulation</a:t>
            </a:r>
          </a:p>
          <a:p>
            <a:r>
              <a:rPr lang="en-US" dirty="0">
                <a:latin typeface="Times New Roman" panose="02020603050405020304"/>
                <a:cs typeface="Times New Roman" panose="02020603050405020304"/>
              </a:rPr>
              <a:t>Objectives of the work </a:t>
            </a:r>
          </a:p>
          <a:p>
            <a:r>
              <a:rPr lang="en-US" dirty="0">
                <a:latin typeface="Times New Roman" panose="02020603050405020304"/>
                <a:cs typeface="Times New Roman" panose="02020603050405020304"/>
              </a:rPr>
              <a:t>Methodology used</a:t>
            </a:r>
          </a:p>
          <a:p>
            <a:r>
              <a:rPr lang="en-US" spc="-10" dirty="0">
                <a:latin typeface="Times New Roman" panose="02020603050405020304"/>
                <a:cs typeface="Times New Roman" panose="02020603050405020304"/>
              </a:rPr>
              <a:t>Results and Outputs</a:t>
            </a:r>
          </a:p>
          <a:p>
            <a:r>
              <a:rPr lang="en-US" spc="-10" dirty="0">
                <a:latin typeface="Times New Roman" panose="02020603050405020304"/>
                <a:cs typeface="Times New Roman" panose="02020603050405020304"/>
              </a:rPr>
              <a:t>Conclusion</a:t>
            </a:r>
          </a:p>
          <a:p>
            <a:r>
              <a:rPr lang="en-US" dirty="0">
                <a:latin typeface="Times New Roman" panose="02020603050405020304"/>
                <a:cs typeface="Times New Roman" panose="02020603050405020304"/>
              </a:rPr>
              <a:t>Future Scope</a:t>
            </a:r>
          </a:p>
          <a:p>
            <a:r>
              <a:rPr lang="en-US" dirty="0">
                <a:latin typeface="Times New Roman" panose="02020603050405020304"/>
                <a:cs typeface="Times New Roman" panose="02020603050405020304"/>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a:t>
            </a:fld>
            <a:endParaRPr lang="en-US"/>
          </a:p>
        </p:txBody>
      </p:sp>
      <p:pic>
        <p:nvPicPr>
          <p:cNvPr id="5" name="Picture 4"/>
          <p:cNvPicPr>
            <a:picLocks noChangeAspect="1"/>
          </p:cNvPicPr>
          <p:nvPr/>
        </p:nvPicPr>
        <p:blipFill>
          <a:blip r:embed="rId2"/>
          <a:stretch>
            <a:fillRect/>
          </a:stretch>
        </p:blipFill>
        <p:spPr>
          <a:xfrm>
            <a:off x="6143476" y="1588220"/>
            <a:ext cx="4996347" cy="380633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38200" y="1422212"/>
            <a:ext cx="10896600" cy="4934137"/>
          </a:xfrm>
        </p:spPr>
        <p:txBody>
          <a:bodyPr>
            <a:noAutofit/>
          </a:bodyPr>
          <a:lstStyle/>
          <a:p>
            <a:pPr algn="just"/>
            <a:r>
              <a:rPr lang="en-US" sz="1900" dirty="0">
                <a:effectLst/>
                <a:latin typeface="Times New Roman" panose="02020603050405020304" pitchFamily="18" charset="0"/>
                <a:ea typeface="SimSun" panose="02010600030101010101" pitchFamily="2" charset="-122"/>
              </a:rPr>
              <a:t>[1] Hou, L., Liu, Q., </a:t>
            </a:r>
            <a:r>
              <a:rPr lang="en-US" sz="1900" dirty="0" err="1">
                <a:effectLst/>
                <a:latin typeface="Times New Roman" panose="02020603050405020304" pitchFamily="18" charset="0"/>
                <a:ea typeface="SimSun" panose="02010600030101010101" pitchFamily="2" charset="-122"/>
              </a:rPr>
              <a:t>Nebhen</a:t>
            </a:r>
            <a:r>
              <a:rPr lang="en-US" sz="1900" dirty="0">
                <a:effectLst/>
                <a:latin typeface="Times New Roman" panose="02020603050405020304" pitchFamily="18" charset="0"/>
                <a:ea typeface="SimSun" panose="02010600030101010101" pitchFamily="2" charset="-122"/>
              </a:rPr>
              <a:t>, J., Uddin, M., &amp; Chaudhary, A. (2022). Implementation of Cloud Computing Protocol in E-Learning for Future Wireless Systems. </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[2] Dima, A., </a:t>
            </a:r>
            <a:r>
              <a:rPr lang="en-US" sz="1900" dirty="0" err="1">
                <a:effectLst/>
                <a:latin typeface="Times New Roman" panose="02020603050405020304" pitchFamily="18" charset="0"/>
                <a:ea typeface="SimSun" panose="02010600030101010101" pitchFamily="2" charset="-122"/>
              </a:rPr>
              <a:t>Bugheanu</a:t>
            </a:r>
            <a:r>
              <a:rPr lang="en-US" sz="1900" dirty="0">
                <a:effectLst/>
                <a:latin typeface="Times New Roman" panose="02020603050405020304" pitchFamily="18" charset="0"/>
                <a:ea typeface="SimSun" panose="02010600030101010101" pitchFamily="2" charset="-122"/>
              </a:rPr>
              <a:t>, A.-M., </a:t>
            </a:r>
            <a:r>
              <a:rPr lang="en-US" sz="1900" dirty="0" err="1">
                <a:effectLst/>
                <a:latin typeface="Times New Roman" panose="02020603050405020304" pitchFamily="18" charset="0"/>
                <a:ea typeface="SimSun" panose="02010600030101010101" pitchFamily="2" charset="-122"/>
              </a:rPr>
              <a:t>Boghian</a:t>
            </a:r>
            <a:r>
              <a:rPr lang="en-US" sz="1900" dirty="0">
                <a:effectLst/>
                <a:latin typeface="Times New Roman" panose="02020603050405020304" pitchFamily="18" charset="0"/>
                <a:ea typeface="SimSun" panose="02010600030101010101" pitchFamily="2" charset="-122"/>
              </a:rPr>
              <a:t>, R., &amp; Madsen, D. Ø. (2019). Mapping Knowledge Area Analysis in E-Learning Systems Based on Cloud Computing. </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[3] P. </a:t>
            </a:r>
            <a:r>
              <a:rPr lang="en-US" sz="1900" dirty="0" err="1">
                <a:effectLst/>
                <a:latin typeface="Times New Roman" panose="02020603050405020304" pitchFamily="18" charset="0"/>
                <a:ea typeface="SimSun" panose="02010600030101010101" pitchFamily="2" charset="-122"/>
              </a:rPr>
              <a:t>Hendradi</a:t>
            </a:r>
            <a:r>
              <a:rPr lang="en-US" sz="1900" dirty="0">
                <a:effectLst/>
                <a:latin typeface="Times New Roman" panose="02020603050405020304" pitchFamily="18" charset="0"/>
                <a:ea typeface="SimSun" panose="02010600030101010101" pitchFamily="2" charset="-122"/>
              </a:rPr>
              <a:t>, M. </a:t>
            </a:r>
            <a:r>
              <a:rPr lang="en-US" sz="1900" dirty="0" err="1">
                <a:effectLst/>
                <a:latin typeface="Times New Roman" panose="02020603050405020304" pitchFamily="18" charset="0"/>
                <a:ea typeface="SimSun" panose="02010600030101010101" pitchFamily="2" charset="-122"/>
              </a:rPr>
              <a:t>Khanapi</a:t>
            </a:r>
            <a:r>
              <a:rPr lang="en-US" sz="1900" dirty="0">
                <a:effectLst/>
                <a:latin typeface="Times New Roman" panose="02020603050405020304" pitchFamily="18" charset="0"/>
                <a:ea typeface="SimSun" panose="02010600030101010101" pitchFamily="2" charset="-122"/>
              </a:rPr>
              <a:t>, and S. N. </a:t>
            </a:r>
            <a:r>
              <a:rPr lang="en-US" sz="1900" dirty="0" err="1">
                <a:effectLst/>
                <a:latin typeface="Times New Roman" panose="02020603050405020304" pitchFamily="18" charset="0"/>
                <a:ea typeface="SimSun" panose="02010600030101010101" pitchFamily="2" charset="-122"/>
              </a:rPr>
              <a:t>Mahfuzah</a:t>
            </a:r>
            <a:r>
              <a:rPr lang="en-US" sz="1900" dirty="0">
                <a:effectLst/>
                <a:latin typeface="Times New Roman" panose="02020603050405020304" pitchFamily="18" charset="0"/>
                <a:ea typeface="SimSun" panose="02010600030101010101" pitchFamily="2" charset="-122"/>
              </a:rPr>
              <a:t>, "Cloud Computing-Based E-Learning System Architecture in Education 4.0," International Journal of Emerging Technologies in Learning (</a:t>
            </a:r>
            <a:r>
              <a:rPr lang="en-US" sz="1900" dirty="0" err="1">
                <a:effectLst/>
                <a:latin typeface="Times New Roman" panose="02020603050405020304" pitchFamily="18" charset="0"/>
                <a:ea typeface="SimSun" panose="02010600030101010101" pitchFamily="2" charset="-122"/>
              </a:rPr>
              <a:t>iJET</a:t>
            </a:r>
            <a:r>
              <a:rPr lang="en-US" sz="1900" dirty="0">
                <a:effectLst/>
                <a:latin typeface="Times New Roman" panose="02020603050405020304" pitchFamily="18" charset="0"/>
                <a:ea typeface="SimSun" panose="02010600030101010101" pitchFamily="2" charset="-122"/>
              </a:rPr>
              <a:t>), vol. 15, no. 17, pp. 137-154, 2020. </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[4] </a:t>
            </a:r>
            <a:r>
              <a:rPr lang="en-US" sz="1900" dirty="0" err="1">
                <a:effectLst/>
                <a:latin typeface="Times New Roman" panose="02020603050405020304" pitchFamily="18" charset="0"/>
                <a:ea typeface="SimSun" panose="02010600030101010101" pitchFamily="2" charset="-122"/>
              </a:rPr>
              <a:t>Rinkey</a:t>
            </a:r>
            <a:r>
              <a:rPr lang="en-US" sz="1900" dirty="0">
                <a:effectLst/>
                <a:latin typeface="Times New Roman" panose="02020603050405020304" pitchFamily="18" charset="0"/>
                <a:ea typeface="SimSun" panose="02010600030101010101" pitchFamily="2" charset="-122"/>
              </a:rPr>
              <a:t>, Dr. Piyush Gupta, and Dr. Archana Bhatnagar, "Implementation of Cloud based E-learning Architecture," BIT Jaipur, India, 2022.</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[5] Kumar, V., &amp; Sharma, D. (2019). E-Learning Theories, Components, and Cloud Computing-Based Learning Platforms.</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[6] Wu, W. &amp; </a:t>
            </a:r>
            <a:r>
              <a:rPr lang="en-US" sz="1900" dirty="0" err="1">
                <a:effectLst/>
                <a:latin typeface="Times New Roman" panose="02020603050405020304" pitchFamily="18" charset="0"/>
                <a:ea typeface="SimSun" panose="02010600030101010101" pitchFamily="2" charset="-122"/>
              </a:rPr>
              <a:t>Plakhtii</a:t>
            </a:r>
            <a:r>
              <a:rPr lang="en-US" sz="1900" dirty="0">
                <a:effectLst/>
                <a:latin typeface="Times New Roman" panose="02020603050405020304" pitchFamily="18" charset="0"/>
                <a:ea typeface="SimSun" panose="02010600030101010101" pitchFamily="2" charset="-122"/>
              </a:rPr>
              <a:t>, A. (2021). E-Learning Based on Cloud Computing. </a:t>
            </a:r>
            <a:endParaRPr lang="en-IN" sz="1900" dirty="0">
              <a:effectLst/>
              <a:latin typeface="Times New Roman" panose="02020603050405020304" pitchFamily="18" charset="0"/>
              <a:ea typeface="SimSun" panose="02010600030101010101" pitchFamily="2" charset="-122"/>
            </a:endParaRPr>
          </a:p>
          <a:p>
            <a:pPr algn="just"/>
            <a:r>
              <a:rPr lang="en-US" sz="1900" dirty="0">
                <a:effectLst/>
                <a:latin typeface="Times New Roman" panose="02020603050405020304" pitchFamily="18" charset="0"/>
                <a:ea typeface="SimSun" panose="02010600030101010101" pitchFamily="2" charset="-122"/>
              </a:rPr>
              <a:t>[7] </a:t>
            </a:r>
            <a:r>
              <a:rPr lang="en-US" sz="1900" dirty="0" err="1">
                <a:effectLst/>
                <a:latin typeface="Times New Roman" panose="02020603050405020304" pitchFamily="18" charset="0"/>
                <a:ea typeface="SimSun" panose="02010600030101010101" pitchFamily="2" charset="-122"/>
              </a:rPr>
              <a:t>Katiyar</a:t>
            </a:r>
            <a:r>
              <a:rPr lang="en-US" sz="1900" dirty="0">
                <a:effectLst/>
                <a:latin typeface="Times New Roman" panose="02020603050405020304" pitchFamily="18" charset="0"/>
                <a:ea typeface="SimSun" panose="02010600030101010101" pitchFamily="2" charset="-122"/>
              </a:rPr>
              <a:t>, N., &amp; </a:t>
            </a:r>
            <a:r>
              <a:rPr lang="en-US" sz="1900" dirty="0" err="1">
                <a:effectLst/>
                <a:latin typeface="Times New Roman" panose="02020603050405020304" pitchFamily="18" charset="0"/>
                <a:ea typeface="SimSun" panose="02010600030101010101" pitchFamily="2" charset="-122"/>
              </a:rPr>
              <a:t>Bhujade</a:t>
            </a:r>
            <a:r>
              <a:rPr lang="en-US" sz="1900" dirty="0">
                <a:effectLst/>
                <a:latin typeface="Times New Roman" panose="02020603050405020304" pitchFamily="18" charset="0"/>
                <a:ea typeface="SimSun" panose="02010600030101010101" pitchFamily="2" charset="-122"/>
              </a:rPr>
              <a:t>, R. (2019). E-Learning System based on Cloud Computing: A Review Paper.</a:t>
            </a:r>
            <a:endParaRPr lang="en-IN" sz="1900" dirty="0">
              <a:effectLst/>
              <a:latin typeface="Times New Roman" panose="02020603050405020304" pitchFamily="18" charset="0"/>
              <a:ea typeface="SimSun" panose="02010600030101010101" pitchFamily="2" charset="-122"/>
            </a:endParaRPr>
          </a:p>
          <a:p>
            <a:pPr marR="34925" algn="just"/>
            <a:r>
              <a:rPr lang="en-US" sz="1900" dirty="0">
                <a:effectLst/>
                <a:latin typeface="Times New Roman" panose="02020603050405020304" pitchFamily="18" charset="0"/>
                <a:ea typeface="SimSun" panose="02010600030101010101" pitchFamily="2" charset="-122"/>
              </a:rPr>
              <a:t>[8] "E-learning platform using cloud computing: A systematic literature review" by </a:t>
            </a:r>
            <a:r>
              <a:rPr lang="en-US" sz="1900" dirty="0" err="1">
                <a:effectLst/>
                <a:latin typeface="Times New Roman" panose="02020603050405020304" pitchFamily="18" charset="0"/>
                <a:ea typeface="SimSun" panose="02010600030101010101" pitchFamily="2" charset="-122"/>
              </a:rPr>
              <a:t>Amany</a:t>
            </a:r>
            <a:r>
              <a:rPr lang="en-US" sz="1900" dirty="0">
                <a:effectLst/>
                <a:latin typeface="Times New Roman" panose="02020603050405020304" pitchFamily="18" charset="0"/>
                <a:ea typeface="SimSun" panose="02010600030101010101" pitchFamily="2" charset="-122"/>
              </a:rPr>
              <a:t> Saleh, Ayman Ezzat, and Mohammad </a:t>
            </a:r>
            <a:r>
              <a:rPr lang="en-US" sz="1900" dirty="0" err="1">
                <a:effectLst/>
                <a:latin typeface="Times New Roman" panose="02020603050405020304" pitchFamily="18" charset="0"/>
                <a:ea typeface="SimSun" panose="02010600030101010101" pitchFamily="2" charset="-122"/>
              </a:rPr>
              <a:t>Alshayeb</a:t>
            </a:r>
            <a:r>
              <a:rPr lang="en-US" sz="1900" dirty="0">
                <a:effectLst/>
                <a:latin typeface="Times New Roman" panose="02020603050405020304" pitchFamily="18" charset="0"/>
                <a:ea typeface="SimSun" panose="02010600030101010101" pitchFamily="2" charset="-122"/>
              </a:rPr>
              <a:t>, published in Education and Information Technologies (2019).</a:t>
            </a:r>
            <a:endParaRPr lang="en-IN" sz="19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A94D7B-1C4C-C2CC-2AE2-3A4B64B5F897}"/>
              </a:ext>
            </a:extLst>
          </p:cNvPr>
          <p:cNvSpPr>
            <a:spLocks noGrp="1"/>
          </p:cNvSpPr>
          <p:nvPr>
            <p:ph idx="1"/>
          </p:nvPr>
        </p:nvSpPr>
        <p:spPr>
          <a:xfrm>
            <a:off x="878542" y="779930"/>
            <a:ext cx="10475258" cy="5397034"/>
          </a:xfrm>
        </p:spPr>
        <p:txBody>
          <a:bodyPr>
            <a:normAutofit fontScale="70000" lnSpcReduction="20000"/>
          </a:bodyPr>
          <a:lstStyle/>
          <a:p>
            <a:pPr marR="34925" algn="just"/>
            <a:r>
              <a:rPr lang="en-US" sz="2800" dirty="0">
                <a:effectLst/>
                <a:latin typeface="Times New Roman" panose="02020603050405020304" pitchFamily="18" charset="0"/>
                <a:ea typeface="SimSun" panose="02010600030101010101" pitchFamily="2" charset="-122"/>
              </a:rPr>
              <a:t>[9]"Cloud Computing in E-Learning: A Review of Literature" by Sheikh Shuja Ahmed, Mohammad Tariq </a:t>
            </a:r>
            <a:r>
              <a:rPr lang="en-US" sz="2800" dirty="0" err="1">
                <a:effectLst/>
                <a:latin typeface="Times New Roman" panose="02020603050405020304" pitchFamily="18" charset="0"/>
                <a:ea typeface="SimSun" panose="02010600030101010101" pitchFamily="2" charset="-122"/>
              </a:rPr>
              <a:t>Banday</a:t>
            </a:r>
            <a:r>
              <a:rPr lang="en-US" sz="2800" dirty="0">
                <a:effectLst/>
                <a:latin typeface="Times New Roman" panose="02020603050405020304" pitchFamily="18" charset="0"/>
                <a:ea typeface="SimSun" panose="02010600030101010101" pitchFamily="2" charset="-122"/>
              </a:rPr>
              <a:t>, and Ghulam Mohiuddin Wani, published in International Journal of Engineering Science and Computing (2018).</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[10]"Design and Implementation of Cloud-Based E-Learning Platform" by Qing Li and </a:t>
            </a:r>
            <a:r>
              <a:rPr lang="en-US" sz="2800" dirty="0" err="1">
                <a:effectLst/>
                <a:latin typeface="Times New Roman" panose="02020603050405020304" pitchFamily="18" charset="0"/>
                <a:ea typeface="SimSun" panose="02010600030101010101" pitchFamily="2" charset="-122"/>
              </a:rPr>
              <a:t>Jianbin</a:t>
            </a:r>
            <a:r>
              <a:rPr lang="en-US" sz="2800" dirty="0">
                <a:effectLst/>
                <a:latin typeface="Times New Roman" panose="02020603050405020304" pitchFamily="18" charset="0"/>
                <a:ea typeface="SimSun" panose="02010600030101010101" pitchFamily="2" charset="-122"/>
              </a:rPr>
              <a:t> Hu, published in International Journal of Emerging Technologies in Learning (2016).</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[11] "Cloud Computing for E-Learning: A Review of the Literature" by </a:t>
            </a:r>
            <a:r>
              <a:rPr lang="en-US" sz="2800" dirty="0" err="1">
                <a:effectLst/>
                <a:latin typeface="Times New Roman" panose="02020603050405020304" pitchFamily="18" charset="0"/>
                <a:ea typeface="SimSun" panose="02010600030101010101" pitchFamily="2" charset="-122"/>
              </a:rPr>
              <a:t>Gulsah</a:t>
            </a:r>
            <a:r>
              <a:rPr lang="en-US" sz="2800" dirty="0">
                <a:effectLst/>
                <a:latin typeface="Times New Roman" panose="02020603050405020304" pitchFamily="18" charset="0"/>
                <a:ea typeface="SimSun" panose="02010600030101010101" pitchFamily="2" charset="-122"/>
              </a:rPr>
              <a:t> </a:t>
            </a:r>
            <a:r>
              <a:rPr lang="en-US" sz="2800" dirty="0" err="1">
                <a:effectLst/>
                <a:latin typeface="Times New Roman" panose="02020603050405020304" pitchFamily="18" charset="0"/>
                <a:ea typeface="SimSun" panose="02010600030101010101" pitchFamily="2" charset="-122"/>
              </a:rPr>
              <a:t>Koc</a:t>
            </a:r>
            <a:r>
              <a:rPr lang="en-US" sz="2800" dirty="0">
                <a:effectLst/>
                <a:latin typeface="Times New Roman" panose="02020603050405020304" pitchFamily="18" charset="0"/>
                <a:ea typeface="SimSun" panose="02010600030101010101" pitchFamily="2" charset="-122"/>
              </a:rPr>
              <a:t> and </a:t>
            </a:r>
            <a:r>
              <a:rPr lang="en-US" sz="2800" dirty="0" err="1">
                <a:effectLst/>
                <a:latin typeface="Times New Roman" panose="02020603050405020304" pitchFamily="18" charset="0"/>
                <a:ea typeface="SimSun" panose="02010600030101010101" pitchFamily="2" charset="-122"/>
              </a:rPr>
              <a:t>Goksel</a:t>
            </a:r>
            <a:r>
              <a:rPr lang="en-US" sz="2800" dirty="0">
                <a:effectLst/>
                <a:latin typeface="Times New Roman" panose="02020603050405020304" pitchFamily="18" charset="0"/>
                <a:ea typeface="SimSun" panose="02010600030101010101" pitchFamily="2" charset="-122"/>
              </a:rPr>
              <a:t> </a:t>
            </a:r>
            <a:r>
              <a:rPr lang="en-US" sz="2800" dirty="0" err="1">
                <a:effectLst/>
                <a:latin typeface="Times New Roman" panose="02020603050405020304" pitchFamily="18" charset="0"/>
                <a:ea typeface="SimSun" panose="02010600030101010101" pitchFamily="2" charset="-122"/>
              </a:rPr>
              <a:t>Yalcinkaya</a:t>
            </a:r>
            <a:r>
              <a:rPr lang="en-US" sz="2800" dirty="0">
                <a:effectLst/>
                <a:latin typeface="Times New Roman" panose="02020603050405020304" pitchFamily="18" charset="0"/>
                <a:ea typeface="SimSun" panose="02010600030101010101" pitchFamily="2" charset="-122"/>
              </a:rPr>
              <a:t>, published in International Journal of Advanced Computer Science and Applications (2014).</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[12] "A Study on Cloud Computing-Based E-Learning System" by Shu-Chen Hsu, Chun-Wei Huang, and Chien-Hung Liu, published in the Journal of Educational Technology &amp; Society (2014).</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[13]"A Model for Cloud Computing Based E-Learning System" by Siti </a:t>
            </a:r>
            <a:r>
              <a:rPr lang="en-US" sz="2800" dirty="0" err="1">
                <a:effectLst/>
                <a:latin typeface="Times New Roman" panose="02020603050405020304" pitchFamily="18" charset="0"/>
                <a:ea typeface="SimSun" panose="02010600030101010101" pitchFamily="2" charset="-122"/>
              </a:rPr>
              <a:t>Nurmaini</a:t>
            </a:r>
            <a:r>
              <a:rPr lang="en-US" sz="2800" dirty="0">
                <a:effectLst/>
                <a:latin typeface="Times New Roman" panose="02020603050405020304" pitchFamily="18" charset="0"/>
                <a:ea typeface="SimSun" panose="02010600030101010101" pitchFamily="2" charset="-122"/>
              </a:rPr>
              <a:t>, Siti </a:t>
            </a:r>
            <a:r>
              <a:rPr lang="en-US" sz="2800" dirty="0" err="1">
                <a:effectLst/>
                <a:latin typeface="Times New Roman" panose="02020603050405020304" pitchFamily="18" charset="0"/>
                <a:ea typeface="SimSun" panose="02010600030101010101" pitchFamily="2" charset="-122"/>
              </a:rPr>
              <a:t>Zaiton</a:t>
            </a:r>
            <a:r>
              <a:rPr lang="en-US" sz="2800" dirty="0">
                <a:effectLst/>
                <a:latin typeface="Times New Roman" panose="02020603050405020304" pitchFamily="18" charset="0"/>
                <a:ea typeface="SimSun" panose="02010600030101010101" pitchFamily="2" charset="-122"/>
              </a:rPr>
              <a:t> Mohd Hashim, and Aziz </a:t>
            </a:r>
            <a:r>
              <a:rPr lang="en-US" sz="2800" dirty="0" err="1">
                <a:effectLst/>
                <a:latin typeface="Times New Roman" panose="02020603050405020304" pitchFamily="18" charset="0"/>
                <a:ea typeface="SimSun" panose="02010600030101010101" pitchFamily="2" charset="-122"/>
              </a:rPr>
              <a:t>Deraman</a:t>
            </a:r>
            <a:r>
              <a:rPr lang="en-US" sz="2800" dirty="0">
                <a:effectLst/>
                <a:latin typeface="Times New Roman" panose="02020603050405020304" pitchFamily="18" charset="0"/>
                <a:ea typeface="SimSun" panose="02010600030101010101" pitchFamily="2" charset="-122"/>
              </a:rPr>
              <a:t>, published in the Journal of Theoretical and Applied Information Technology (2015).</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[14]"Cloud Computing-Based E-Learning Platform Using Open Source Software" by Fazal-e-Amin, Muhammad Hamad </a:t>
            </a:r>
            <a:r>
              <a:rPr lang="en-US" sz="2800" dirty="0" err="1">
                <a:effectLst/>
                <a:latin typeface="Times New Roman" panose="02020603050405020304" pitchFamily="18" charset="0"/>
                <a:ea typeface="SimSun" panose="02010600030101010101" pitchFamily="2" charset="-122"/>
              </a:rPr>
              <a:t>Alizai</a:t>
            </a:r>
            <a:r>
              <a:rPr lang="en-US" sz="2800" dirty="0">
                <a:effectLst/>
                <a:latin typeface="Times New Roman" panose="02020603050405020304" pitchFamily="18" charset="0"/>
                <a:ea typeface="SimSun" panose="02010600030101010101" pitchFamily="2" charset="-122"/>
              </a:rPr>
              <a:t>, and Irfan Ullah, published in the Journal of Cloud Computing: Advances, Systems and Applications (2019).</a:t>
            </a:r>
            <a:endParaRPr lang="en-IN" sz="2800" dirty="0">
              <a:effectLst/>
              <a:latin typeface="Times New Roman" panose="02020603050405020304" pitchFamily="18" charset="0"/>
              <a:ea typeface="SimSun" panose="02010600030101010101" pitchFamily="2" charset="-122"/>
            </a:endParaRPr>
          </a:p>
          <a:p>
            <a:pPr marR="34925" algn="just"/>
            <a:r>
              <a:rPr lang="en-US" sz="2800" dirty="0">
                <a:effectLst/>
                <a:latin typeface="Times New Roman" panose="02020603050405020304" pitchFamily="18" charset="0"/>
                <a:ea typeface="SimSun" panose="02010600030101010101" pitchFamily="2" charset="-122"/>
              </a:rPr>
              <a:t>[15] "Cloud-Based E-Learning Platform for Higher Education Institutions" by </a:t>
            </a:r>
            <a:r>
              <a:rPr lang="en-US" sz="2800" dirty="0" err="1">
                <a:effectLst/>
                <a:latin typeface="Times New Roman" panose="02020603050405020304" pitchFamily="18" charset="0"/>
                <a:ea typeface="SimSun" panose="02010600030101010101" pitchFamily="2" charset="-122"/>
              </a:rPr>
              <a:t>Harikrishnan</a:t>
            </a:r>
            <a:r>
              <a:rPr lang="en-US" sz="2800" dirty="0">
                <a:effectLst/>
                <a:latin typeface="Times New Roman" panose="02020603050405020304" pitchFamily="18" charset="0"/>
                <a:ea typeface="SimSun" panose="02010600030101010101" pitchFamily="2" charset="-122"/>
              </a:rPr>
              <a:t> M and M. V. Rajesh, published in International Journal of Emerging Technologies in Learning (2018).</a:t>
            </a:r>
            <a:endParaRPr lang="en-IN" sz="2800" dirty="0">
              <a:effectLst/>
              <a:latin typeface="Times New Roman" panose="02020603050405020304" pitchFamily="18" charset="0"/>
              <a:ea typeface="SimSun" panose="02010600030101010101" pitchFamily="2" charset="-122"/>
            </a:endParaRPr>
          </a:p>
          <a:p>
            <a:endParaRPr lang="en-IN" dirty="0"/>
          </a:p>
        </p:txBody>
      </p:sp>
      <p:sp>
        <p:nvSpPr>
          <p:cNvPr id="4" name="Slide Number Placeholder 3">
            <a:extLst>
              <a:ext uri="{FF2B5EF4-FFF2-40B4-BE49-F238E27FC236}">
                <a16:creationId xmlns:a16="http://schemas.microsoft.com/office/drawing/2014/main" id="{E3F6A066-5902-7713-155B-A63A7F1EFD04}"/>
              </a:ext>
            </a:extLst>
          </p:cNvPr>
          <p:cNvSpPr>
            <a:spLocks noGrp="1"/>
          </p:cNvSpPr>
          <p:nvPr>
            <p:ph type="sldNum" sz="quarter" idx="12"/>
          </p:nvPr>
        </p:nvSpPr>
        <p:spPr/>
        <p:txBody>
          <a:bodyPr/>
          <a:lstStyle/>
          <a:p>
            <a:fld id="{BDCDBBEF-AA6C-4BA6-85B2-A17D7F280E38}" type="slidenum">
              <a:rPr lang="en-US" smtClean="0"/>
              <a:t>21</a:t>
            </a:fld>
            <a:endParaRPr lang="en-US"/>
          </a:p>
        </p:txBody>
      </p:sp>
    </p:spTree>
    <p:extLst>
      <p:ext uri="{BB962C8B-B14F-4D97-AF65-F5344CB8AC3E}">
        <p14:creationId xmlns:p14="http://schemas.microsoft.com/office/powerpoint/2010/main" val="415989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047" y="2103437"/>
            <a:ext cx="5428129" cy="1325563"/>
          </a:xfrm>
        </p:spPr>
        <p:txBody>
          <a:bodyPr>
            <a:noAutofit/>
          </a:bodyPr>
          <a:lstStyle/>
          <a:p>
            <a:r>
              <a:rPr lang="en-IN" sz="9600" dirty="0"/>
              <a:t>Thank You</a:t>
            </a:r>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4" name="Slide Number Placeholder 3"/>
          <p:cNvSpPr>
            <a:spLocks noGrp="1"/>
          </p:cNvSpPr>
          <p:nvPr>
            <p:ph type="sldNum" sz="quarter" idx="12"/>
          </p:nvPr>
        </p:nvSpPr>
        <p:spPr/>
        <p:txBody>
          <a:bodyPr/>
          <a:lstStyle/>
          <a:p>
            <a:fld id="{BDCDBBEF-AA6C-4BA6-85B2-A17D7F280E38}" type="slidenum">
              <a:rPr lang="en-US" smtClean="0"/>
              <a:t>3</a:t>
            </a:fld>
            <a:endParaRPr lang="en-US"/>
          </a:p>
        </p:txBody>
      </p:sp>
      <p:sp>
        <p:nvSpPr>
          <p:cNvPr id="20" name="Title 1"/>
          <p:cNvSpPr txBox="1"/>
          <p:nvPr/>
        </p:nvSpPr>
        <p:spPr>
          <a:xfrm>
            <a:off x="838200" y="12053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400" b="0" spc="540" dirty="0">
                <a:latin typeface="Lucida Sans Unicode" panose="020B0602030504020204"/>
                <a:cs typeface="Lucida Sans Unicode" panose="020B0602030504020204"/>
              </a:rPr>
              <a:t>What</a:t>
            </a:r>
            <a:r>
              <a:rPr lang="en-IN" sz="4400" b="0" spc="-434" dirty="0">
                <a:latin typeface="Lucida Sans Unicode" panose="020B0602030504020204"/>
                <a:cs typeface="Lucida Sans Unicode" panose="020B0602030504020204"/>
              </a:rPr>
              <a:t> </a:t>
            </a:r>
            <a:r>
              <a:rPr lang="en-IN" sz="4400" b="0" spc="-135" dirty="0">
                <a:latin typeface="Lucida Sans Unicode" panose="020B0602030504020204"/>
                <a:cs typeface="Lucida Sans Unicode" panose="020B0602030504020204"/>
              </a:rPr>
              <a:t>is an</a:t>
            </a:r>
            <a:r>
              <a:rPr lang="en-IN" sz="4400" b="0" spc="-434" dirty="0">
                <a:latin typeface="Lucida Sans Unicode" panose="020B0602030504020204"/>
                <a:cs typeface="Lucida Sans Unicode" panose="020B0602030504020204"/>
              </a:rPr>
              <a:t> </a:t>
            </a:r>
            <a:r>
              <a:rPr lang="en-IN" sz="4400" b="0" spc="30" dirty="0">
                <a:latin typeface="Lucida Sans Unicode" panose="020B0602030504020204"/>
                <a:cs typeface="Lucida Sans Unicode" panose="020B0602030504020204"/>
              </a:rPr>
              <a:t>E-Learning</a:t>
            </a:r>
            <a:r>
              <a:rPr lang="en-IN" sz="4400" b="0" spc="-430" dirty="0">
                <a:latin typeface="Lucida Sans Unicode" panose="020B0602030504020204"/>
                <a:cs typeface="Lucida Sans Unicode" panose="020B0602030504020204"/>
              </a:rPr>
              <a:t> </a:t>
            </a:r>
            <a:r>
              <a:rPr lang="en-IN" sz="4400" b="0" spc="150" dirty="0">
                <a:latin typeface="Lucida Sans Unicode" panose="020B0602030504020204"/>
                <a:cs typeface="Lucida Sans Unicode" panose="020B0602030504020204"/>
              </a:rPr>
              <a:t>Platform</a:t>
            </a:r>
            <a:r>
              <a:rPr lang="en-IN" sz="4400" b="0" spc="-434" dirty="0">
                <a:latin typeface="Lucida Sans Unicode" panose="020B0602030504020204"/>
                <a:cs typeface="Lucida Sans Unicode" panose="020B0602030504020204"/>
              </a:rPr>
              <a:t> </a:t>
            </a:r>
            <a:r>
              <a:rPr lang="en-IN" sz="4400" b="0" spc="875" dirty="0">
                <a:latin typeface="Lucida Sans Unicode" panose="020B0602030504020204"/>
                <a:cs typeface="Lucida Sans Unicode" panose="020B0602030504020204"/>
              </a:rPr>
              <a:t>?</a:t>
            </a:r>
            <a:endParaRPr lang="en-US" dirty="0"/>
          </a:p>
        </p:txBody>
      </p:sp>
      <p:sp>
        <p:nvSpPr>
          <p:cNvPr id="21" name="TextBox 20"/>
          <p:cNvSpPr txBox="1"/>
          <p:nvPr/>
        </p:nvSpPr>
        <p:spPr>
          <a:xfrm>
            <a:off x="1056641" y="2425413"/>
            <a:ext cx="5506719" cy="3539430"/>
          </a:xfrm>
          <a:prstGeom prst="rect">
            <a:avLst/>
          </a:prstGeom>
          <a:noFill/>
        </p:spPr>
        <p:txBody>
          <a:bodyPr wrap="square" rtlCol="0">
            <a:spAutoFit/>
          </a:bodyPr>
          <a:lstStyle/>
          <a:p>
            <a:r>
              <a:rPr lang="en-IN" sz="2800" dirty="0"/>
              <a:t>It is a platform </a:t>
            </a:r>
          </a:p>
          <a:p>
            <a:pPr marL="285750" indent="-285750">
              <a:buFont typeface="Arial" panose="020B0604020202020204" pitchFamily="34" charset="0"/>
              <a:buChar char="•"/>
            </a:pPr>
            <a:r>
              <a:rPr lang="en-IN" sz="2800" dirty="0"/>
              <a:t>That delivers educational content online</a:t>
            </a:r>
          </a:p>
          <a:p>
            <a:pPr marL="285750" indent="-285750">
              <a:buFont typeface="Arial" panose="020B0604020202020204" pitchFamily="34" charset="0"/>
              <a:buChar char="•"/>
            </a:pPr>
            <a:r>
              <a:rPr lang="en-IN" sz="2800" dirty="0"/>
              <a:t>That provides a virtual learning environment</a:t>
            </a:r>
          </a:p>
          <a:p>
            <a:pPr marL="285750" indent="-285750">
              <a:buFont typeface="Arial" panose="020B0604020202020204" pitchFamily="34" charset="0"/>
              <a:buChar char="•"/>
            </a:pPr>
            <a:r>
              <a:rPr lang="en-US" sz="2800" dirty="0"/>
              <a:t>That is flexible, scalable, cost-effective , and can be accessed from anywhere using internet.</a:t>
            </a:r>
            <a:endParaRPr lang="en-IN" sz="2800" dirty="0"/>
          </a:p>
        </p:txBody>
      </p:sp>
      <p:pic>
        <p:nvPicPr>
          <p:cNvPr id="26" name="Picture 25"/>
          <p:cNvPicPr>
            <a:picLocks noChangeAspect="1"/>
          </p:cNvPicPr>
          <p:nvPr/>
        </p:nvPicPr>
        <p:blipFill>
          <a:blip r:embed="rId2"/>
          <a:stretch>
            <a:fillRect/>
          </a:stretch>
        </p:blipFill>
        <p:spPr>
          <a:xfrm>
            <a:off x="6651853" y="2415109"/>
            <a:ext cx="4701947" cy="36655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1080" cy="1595755"/>
          </a:xfrm>
        </p:spPr>
        <p:txBody>
          <a:bodyPr/>
          <a:lstStyle/>
          <a:p>
            <a:r>
              <a:rPr lang="en-IN" dirty="0"/>
              <a:t>Examples of many existing E-learning Platforms</a:t>
            </a:r>
          </a:p>
        </p:txBody>
      </p:sp>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pic>
        <p:nvPicPr>
          <p:cNvPr id="4098" name="Picture 2" descr="Teach Online - Share your knowledge with millions of students across the  globe and earn mo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4" y="1569569"/>
            <a:ext cx="3315335" cy="17432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killshare - Online Classes - Apps on Google 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415" y="166115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inkedIn Learning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143" y="1585531"/>
            <a:ext cx="2316057" cy="231605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oursera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025" y="3588387"/>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ed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068" y="4130402"/>
            <a:ext cx="3474086" cy="23160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7889377" y="4130401"/>
            <a:ext cx="2092823" cy="2316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P2P LMS</a:t>
            </a:r>
          </a:p>
        </p:txBody>
      </p:sp>
      <p:sp>
        <p:nvSpPr>
          <p:cNvPr id="3" name="Content Placeholder 2"/>
          <p:cNvSpPr>
            <a:spLocks noGrp="1"/>
          </p:cNvSpPr>
          <p:nvPr>
            <p:ph idx="1"/>
          </p:nvPr>
        </p:nvSpPr>
        <p:spPr>
          <a:xfrm>
            <a:off x="838200" y="1689100"/>
            <a:ext cx="8646459" cy="4667250"/>
          </a:xfrm>
        </p:spPr>
        <p:txBody>
          <a:bodyPr>
            <a:normAutofit/>
          </a:bodyPr>
          <a:lstStyle/>
          <a:p>
            <a:r>
              <a:rPr lang="en-US" sz="2400" b="0" i="0" dirty="0">
                <a:effectLst/>
                <a:cs typeface="+mn-lt"/>
              </a:rPr>
              <a:t>P2P LMS stands for Peer-to-Peer Learning Management System. It is a type of online learning management system that facilitates learning through interactions between learners, without relying solely on an instructor or central authority.</a:t>
            </a:r>
          </a:p>
          <a:p>
            <a:r>
              <a:rPr lang="en-US" sz="2400" dirty="0">
                <a:cs typeface="+mn-lt"/>
              </a:rPr>
              <a:t>Here you can create course and be a instructor as well as be a student and consume course content.</a:t>
            </a:r>
          </a:p>
          <a:p>
            <a:r>
              <a:rPr lang="en-US" sz="2400" dirty="0">
                <a:cs typeface="+mn-lt"/>
              </a:rPr>
              <a:t>Example of a rough idea – Imagine having a e-learning platform , focused on CU students and learners. Here each and every student from college seniors to juniors can share there knowledge by creating courses. Discussing problems and doubts in discussion forums and improving their skills.</a:t>
            </a:r>
          </a:p>
          <a:p>
            <a:pPr marL="0" indent="0">
              <a:buNone/>
            </a:pPr>
            <a:endParaRPr lang="en-IN" sz="2400" dirty="0">
              <a:cs typeface="+mn-lt"/>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D1FA-9C7E-6FB5-7AEC-8B7073E6A977}"/>
              </a:ext>
            </a:extLst>
          </p:cNvPr>
          <p:cNvSpPr>
            <a:spLocks noGrp="1"/>
          </p:cNvSpPr>
          <p:nvPr>
            <p:ph type="title"/>
          </p:nvPr>
        </p:nvSpPr>
        <p:spPr/>
        <p:txBody>
          <a:bodyPr/>
          <a:lstStyle/>
          <a:p>
            <a:r>
              <a:rPr lang="en-IN" dirty="0"/>
              <a:t>Problem Formulation </a:t>
            </a:r>
          </a:p>
        </p:txBody>
      </p:sp>
      <p:sp>
        <p:nvSpPr>
          <p:cNvPr id="3" name="Content Placeholder 2">
            <a:extLst>
              <a:ext uri="{FF2B5EF4-FFF2-40B4-BE49-F238E27FC236}">
                <a16:creationId xmlns:a16="http://schemas.microsoft.com/office/drawing/2014/main" id="{3B826920-93B4-8ABE-DE25-F25726AB2D40}"/>
              </a:ext>
            </a:extLst>
          </p:cNvPr>
          <p:cNvSpPr>
            <a:spLocks noGrp="1"/>
          </p:cNvSpPr>
          <p:nvPr>
            <p:ph idx="1"/>
          </p:nvPr>
        </p:nvSpPr>
        <p:spPr>
          <a:xfrm>
            <a:off x="923365" y="1407459"/>
            <a:ext cx="8937811" cy="5085416"/>
          </a:xfrm>
        </p:spPr>
        <p:txBody>
          <a:bodyPr>
            <a:noAutofit/>
          </a:bodyPr>
          <a:lstStyle/>
          <a:p>
            <a:r>
              <a:rPr lang="en-US" sz="2000" dirty="0">
                <a:effectLst/>
                <a:latin typeface="Times New Roman" panose="02020603050405020304" pitchFamily="18" charset="0"/>
                <a:ea typeface="SimSun" panose="02010600030101010101" pitchFamily="2" charset="-122"/>
              </a:rPr>
              <a:t>Access to quality education is a fundamental right, yet millions of people in rural areas around the world lack access to adequate educational resources. </a:t>
            </a:r>
          </a:p>
          <a:p>
            <a:r>
              <a:rPr lang="en-US" sz="2000" dirty="0">
                <a:effectLst/>
                <a:latin typeface="Times New Roman" panose="02020603050405020304" pitchFamily="18" charset="0"/>
                <a:ea typeface="SimSun" panose="02010600030101010101" pitchFamily="2" charset="-122"/>
              </a:rPr>
              <a:t>The lack of adequate educational resources in rural areas has serious implications for social and economic development, as it limits the ability of individuals and communities to acquire the skills and knowledge necessary to thrive in today's globalized world. </a:t>
            </a:r>
          </a:p>
          <a:p>
            <a:r>
              <a:rPr lang="en-US" sz="2000" dirty="0">
                <a:effectLst/>
                <a:latin typeface="Times New Roman" panose="02020603050405020304" pitchFamily="18" charset="0"/>
                <a:ea typeface="SimSun" panose="02010600030101010101" pitchFamily="2" charset="-122"/>
              </a:rPr>
              <a:t>To address this problem, there is a need for an e-learning platform that is designed specifically for rural areas and overcomes the limitations of traditional e-learning platforms. </a:t>
            </a:r>
          </a:p>
          <a:p>
            <a:r>
              <a:rPr lang="en-US" sz="2000" dirty="0">
                <a:effectLst/>
                <a:latin typeface="Times New Roman" panose="02020603050405020304" pitchFamily="18" charset="0"/>
                <a:ea typeface="SimSun" panose="02010600030101010101" pitchFamily="2" charset="-122"/>
              </a:rPr>
              <a:t>The proposed solution is to develop an e-learning platform using cloud computing and P2P networking, which can provide a scalable, cost-effective, and low-latency solution for delivering education to rural areas. </a:t>
            </a:r>
          </a:p>
          <a:p>
            <a:r>
              <a:rPr lang="en-US" sz="2000" dirty="0">
                <a:effectLst/>
                <a:latin typeface="Times New Roman" panose="02020603050405020304" pitchFamily="18" charset="0"/>
                <a:ea typeface="SimSun" panose="02010600030101010101" pitchFamily="2" charset="-122"/>
              </a:rPr>
              <a:t>Additionally, the use of cloud computing will enable the platform to be scalable and cost-effective, by allowing for on-demand allocation of computing resources and storage.</a:t>
            </a:r>
            <a:endParaRPr lang="en-IN" sz="2000" dirty="0">
              <a:effectLst/>
              <a:latin typeface="Times New Roman" panose="02020603050405020304" pitchFamily="18" charset="0"/>
              <a:ea typeface="SimSun" panose="02010600030101010101" pitchFamily="2" charset="-122"/>
            </a:endParaRPr>
          </a:p>
          <a:p>
            <a:endParaRPr lang="en-IN" sz="2000" dirty="0"/>
          </a:p>
        </p:txBody>
      </p:sp>
      <p:sp>
        <p:nvSpPr>
          <p:cNvPr id="4" name="Slide Number Placeholder 3">
            <a:extLst>
              <a:ext uri="{FF2B5EF4-FFF2-40B4-BE49-F238E27FC236}">
                <a16:creationId xmlns:a16="http://schemas.microsoft.com/office/drawing/2014/main" id="{03A65A03-986A-F316-EFFE-E575ED2023A3}"/>
              </a:ext>
            </a:extLst>
          </p:cNvPr>
          <p:cNvSpPr>
            <a:spLocks noGrp="1"/>
          </p:cNvSpPr>
          <p:nvPr>
            <p:ph type="sldNum" sz="quarter" idx="12"/>
          </p:nvPr>
        </p:nvSpPr>
        <p:spPr/>
        <p:txBody>
          <a:bodyPr/>
          <a:lstStyle/>
          <a:p>
            <a:fld id="{BDCDBBEF-AA6C-4BA6-85B2-A17D7F280E38}" type="slidenum">
              <a:rPr lang="en-US" smtClean="0"/>
              <a:t>6</a:t>
            </a:fld>
            <a:endParaRPr lang="en-US"/>
          </a:p>
        </p:txBody>
      </p:sp>
    </p:spTree>
    <p:extLst>
      <p:ext uri="{BB962C8B-B14F-4D97-AF65-F5344CB8AC3E}">
        <p14:creationId xmlns:p14="http://schemas.microsoft.com/office/powerpoint/2010/main" val="215547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Work</a:t>
            </a:r>
          </a:p>
        </p:txBody>
      </p:sp>
      <p:sp>
        <p:nvSpPr>
          <p:cNvPr id="3" name="Content Placeholder 2"/>
          <p:cNvSpPr>
            <a:spLocks noGrp="1"/>
          </p:cNvSpPr>
          <p:nvPr>
            <p:ph idx="1"/>
          </p:nvPr>
        </p:nvSpPr>
        <p:spPr>
          <a:xfrm>
            <a:off x="838200" y="1538754"/>
            <a:ext cx="10515600" cy="4351338"/>
          </a:xfrm>
        </p:spPr>
        <p:txBody>
          <a:bodyPr>
            <a:normAutofit/>
          </a:bodyPr>
          <a:lstStyle/>
          <a:p>
            <a:r>
              <a:rPr lang="en-US" dirty="0"/>
              <a:t>Building e-learning website with admin and user logins with their respective managing consoles and features.</a:t>
            </a:r>
          </a:p>
          <a:p>
            <a:r>
              <a:rPr lang="en-US" dirty="0"/>
              <a:t>Deploying the platform to cloud to ensure its accessibility.</a:t>
            </a:r>
          </a:p>
          <a:p>
            <a:r>
              <a:rPr lang="en-IN" dirty="0">
                <a:solidFill>
                  <a:srgbClr val="000000"/>
                </a:solidFill>
                <a:latin typeface="Times New Roman" panose="02020603050405020304" pitchFamily="18" charset="0"/>
                <a:ea typeface="Times New Roman" panose="02020603050405020304" pitchFamily="18" charset="0"/>
              </a:rPr>
              <a:t>Offering f</a:t>
            </a:r>
            <a:r>
              <a:rPr lang="en-IN" dirty="0">
                <a:solidFill>
                  <a:srgbClr val="000000"/>
                </a:solidFill>
                <a:effectLst/>
                <a:latin typeface="Times New Roman" panose="02020603050405020304" pitchFamily="18" charset="0"/>
                <a:ea typeface="Times New Roman" panose="02020603050405020304" pitchFamily="18" charset="0"/>
              </a:rPr>
              <a:t>lexibility in terms of content delivery allowing instructors and administrators to </a:t>
            </a:r>
            <a:r>
              <a:rPr lang="en-IN" dirty="0">
                <a:solidFill>
                  <a:srgbClr val="000000"/>
                </a:solidFill>
                <a:latin typeface="Times New Roman" panose="02020603050405020304" pitchFamily="18" charset="0"/>
                <a:ea typeface="Times New Roman" panose="02020603050405020304" pitchFamily="18" charset="0"/>
              </a:rPr>
              <a:t>provide best</a:t>
            </a:r>
            <a:r>
              <a:rPr lang="en-IN" dirty="0">
                <a:solidFill>
                  <a:srgbClr val="000000"/>
                </a:solidFill>
                <a:effectLst/>
                <a:latin typeface="Times New Roman" panose="02020603050405020304" pitchFamily="18" charset="0"/>
                <a:ea typeface="Times New Roman" panose="02020603050405020304" pitchFamily="18" charset="0"/>
              </a:rPr>
              <a:t> learning experience to meet the needs of learners.</a:t>
            </a:r>
          </a:p>
          <a:p>
            <a:r>
              <a:rPr lang="en-IN" dirty="0">
                <a:solidFill>
                  <a:srgbClr val="000000"/>
                </a:solidFill>
                <a:effectLst/>
                <a:latin typeface="Times New Roman" panose="02020603050405020304" pitchFamily="18" charset="0"/>
                <a:ea typeface="Times New Roman" panose="02020603050405020304" pitchFamily="18" charset="0"/>
              </a:rPr>
              <a:t>Overall, creating an e-learning website using cloud computing can help improve the quality of education</a:t>
            </a:r>
          </a:p>
          <a:p>
            <a:r>
              <a:rPr lang="en-IN" dirty="0">
                <a:solidFill>
                  <a:srgbClr val="000000"/>
                </a:solidFill>
                <a:latin typeface="Times New Roman" panose="02020603050405020304" pitchFamily="18" charset="0"/>
              </a:rPr>
              <a:t>Making it P2P and community based focused learning platform.</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59CF-CA5A-769F-B8EE-BD387F5BEF82}"/>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FDA4063D-8596-84F7-8A39-1FAAA095EC1D}"/>
              </a:ext>
            </a:extLst>
          </p:cNvPr>
          <p:cNvSpPr>
            <a:spLocks noGrp="1"/>
          </p:cNvSpPr>
          <p:nvPr>
            <p:ph idx="1"/>
          </p:nvPr>
        </p:nvSpPr>
        <p:spPr>
          <a:xfrm>
            <a:off x="838200" y="1556684"/>
            <a:ext cx="10515600" cy="4351338"/>
          </a:xfrm>
        </p:spPr>
        <p:txBody>
          <a:bodyPr>
            <a:normAutofit fontScale="70000" lnSpcReduction="20000"/>
          </a:bodyPr>
          <a:lstStyle/>
          <a:p>
            <a:pPr marL="171450" marR="568325" indent="-6350" algn="just">
              <a:lnSpc>
                <a:spcPct val="151000"/>
              </a:lnSpc>
              <a:spcAft>
                <a:spcPts val="1190"/>
              </a:spcAft>
            </a:pPr>
            <a:r>
              <a:rPr lang="en-IN" sz="2800" b="1" dirty="0">
                <a:solidFill>
                  <a:srgbClr val="000000"/>
                </a:solidFill>
                <a:effectLst/>
                <a:latin typeface="Times New Roman" panose="02020603050405020304" pitchFamily="18" charset="0"/>
                <a:ea typeface="Times New Roman" panose="02020603050405020304" pitchFamily="18" charset="0"/>
              </a:rPr>
              <a:t>Needs Assessment:</a:t>
            </a:r>
            <a:r>
              <a:rPr lang="en-IN" sz="2800" dirty="0">
                <a:solidFill>
                  <a:srgbClr val="000000"/>
                </a:solidFill>
                <a:effectLst/>
                <a:latin typeface="Times New Roman" panose="02020603050405020304" pitchFamily="18" charset="0"/>
                <a:ea typeface="Times New Roman" panose="02020603050405020304" pitchFamily="18" charset="0"/>
              </a:rPr>
              <a:t> The first step is to identify the needs of the target audience and determine the learning objectives. </a:t>
            </a:r>
          </a:p>
          <a:p>
            <a:pPr marL="171450" marR="568325" indent="-6350" algn="just">
              <a:lnSpc>
                <a:spcPct val="151000"/>
              </a:lnSpc>
              <a:spcAft>
                <a:spcPts val="1190"/>
              </a:spcAft>
            </a:pPr>
            <a:r>
              <a:rPr lang="en-IN" sz="2800" b="1" dirty="0">
                <a:solidFill>
                  <a:srgbClr val="000000"/>
                </a:solidFill>
                <a:effectLst/>
                <a:latin typeface="Times New Roman" panose="02020603050405020304" pitchFamily="18" charset="0"/>
                <a:ea typeface="Times New Roman" panose="02020603050405020304" pitchFamily="18" charset="0"/>
              </a:rPr>
              <a:t>Platform Selection</a:t>
            </a:r>
            <a:r>
              <a:rPr lang="en-IN" sz="2800" b="1" dirty="0">
                <a:solidFill>
                  <a:srgbClr val="000000"/>
                </a:solidFill>
                <a:latin typeface="Times New Roman" panose="02020603050405020304" pitchFamily="18" charset="0"/>
                <a:ea typeface="Times New Roman" panose="02020603050405020304" pitchFamily="18" charset="0"/>
              </a:rPr>
              <a:t> : </a:t>
            </a:r>
            <a:r>
              <a:rPr lang="en-IN" sz="2800" dirty="0">
                <a:solidFill>
                  <a:srgbClr val="000000"/>
                </a:solidFill>
                <a:latin typeface="Times New Roman" panose="02020603050405020304" pitchFamily="18" charset="0"/>
                <a:ea typeface="Times New Roman" panose="02020603050405020304" pitchFamily="18" charset="0"/>
              </a:rPr>
              <a:t>Deciding on cloud platform to use.</a:t>
            </a:r>
          </a:p>
          <a:p>
            <a:pPr marL="171450" marR="568325" indent="-6350" algn="just">
              <a:lnSpc>
                <a:spcPct val="151000"/>
              </a:lnSpc>
              <a:spcAft>
                <a:spcPts val="1190"/>
              </a:spcAft>
            </a:pPr>
            <a:r>
              <a:rPr lang="en-IN" sz="2800" b="1" dirty="0">
                <a:solidFill>
                  <a:srgbClr val="000000"/>
                </a:solidFill>
                <a:latin typeface="Times New Roman" panose="02020603050405020304" pitchFamily="18" charset="0"/>
              </a:rPr>
              <a:t>Tech Stack Selection: </a:t>
            </a:r>
            <a:r>
              <a:rPr lang="en-IN" sz="2800" dirty="0">
                <a:solidFill>
                  <a:srgbClr val="000000"/>
                </a:solidFill>
                <a:latin typeface="Times New Roman" panose="02020603050405020304" pitchFamily="18" charset="0"/>
              </a:rPr>
              <a:t>Choosing programming languages and technologies as per need.</a:t>
            </a:r>
          </a:p>
          <a:p>
            <a:pPr marL="171450" marR="568325" indent="-6350" algn="just">
              <a:lnSpc>
                <a:spcPct val="151000"/>
              </a:lnSpc>
              <a:spcAft>
                <a:spcPts val="1190"/>
              </a:spcAft>
            </a:pPr>
            <a:r>
              <a:rPr lang="en-IN" sz="2800" b="1" dirty="0">
                <a:solidFill>
                  <a:srgbClr val="000000"/>
                </a:solidFill>
                <a:latin typeface="Times New Roman" panose="02020603050405020304" pitchFamily="18" charset="0"/>
              </a:rPr>
              <a:t>Building website </a:t>
            </a:r>
            <a:r>
              <a:rPr lang="en-IN" sz="2800" dirty="0">
                <a:solidFill>
                  <a:srgbClr val="000000"/>
                </a:solidFill>
                <a:latin typeface="Times New Roman" panose="02020603050405020304" pitchFamily="18" charset="0"/>
              </a:rPr>
              <a:t>-  This is major step involving construction of front end , backend , API connections and other building operations.</a:t>
            </a:r>
          </a:p>
          <a:p>
            <a:pPr marL="171450" marR="568325" indent="-6350" algn="just">
              <a:lnSpc>
                <a:spcPct val="151000"/>
              </a:lnSpc>
              <a:spcAft>
                <a:spcPts val="1190"/>
              </a:spcAft>
            </a:pPr>
            <a:r>
              <a:rPr lang="en-IN" sz="2800" b="1" dirty="0">
                <a:solidFill>
                  <a:srgbClr val="000000"/>
                </a:solidFill>
                <a:latin typeface="Times New Roman" panose="02020603050405020304" pitchFamily="18" charset="0"/>
              </a:rPr>
              <a:t>Testing and debugging website</a:t>
            </a:r>
          </a:p>
          <a:p>
            <a:endParaRPr lang="en-IN" dirty="0"/>
          </a:p>
        </p:txBody>
      </p:sp>
      <p:sp>
        <p:nvSpPr>
          <p:cNvPr id="4" name="Slide Number Placeholder 3">
            <a:extLst>
              <a:ext uri="{FF2B5EF4-FFF2-40B4-BE49-F238E27FC236}">
                <a16:creationId xmlns:a16="http://schemas.microsoft.com/office/drawing/2014/main" id="{41EE08C1-FBC2-2E0F-DB8B-4D5FC05E6AAA}"/>
              </a:ext>
            </a:extLst>
          </p:cNvPr>
          <p:cNvSpPr>
            <a:spLocks noGrp="1"/>
          </p:cNvSpPr>
          <p:nvPr>
            <p:ph type="sldNum" sz="quarter" idx="12"/>
          </p:nvPr>
        </p:nvSpPr>
        <p:spPr/>
        <p:txBody>
          <a:bodyPr/>
          <a:lstStyle/>
          <a:p>
            <a:fld id="{BDCDBBEF-AA6C-4BA6-85B2-A17D7F280E38}" type="slidenum">
              <a:rPr lang="en-US" smtClean="0"/>
              <a:t>8</a:t>
            </a:fld>
            <a:endParaRPr lang="en-US"/>
          </a:p>
        </p:txBody>
      </p:sp>
    </p:spTree>
    <p:extLst>
      <p:ext uri="{BB962C8B-B14F-4D97-AF65-F5344CB8AC3E}">
        <p14:creationId xmlns:p14="http://schemas.microsoft.com/office/powerpoint/2010/main" val="169318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46BC7C-C477-A268-74B4-243D90708184}"/>
              </a:ext>
            </a:extLst>
          </p:cNvPr>
          <p:cNvSpPr>
            <a:spLocks noGrp="1"/>
          </p:cNvSpPr>
          <p:nvPr>
            <p:ph idx="1"/>
          </p:nvPr>
        </p:nvSpPr>
        <p:spPr>
          <a:xfrm>
            <a:off x="838200" y="615390"/>
            <a:ext cx="10515600" cy="4351338"/>
          </a:xfrm>
        </p:spPr>
        <p:txBody>
          <a:bodyPr>
            <a:normAutofit fontScale="62500" lnSpcReduction="20000"/>
          </a:bodyPr>
          <a:lstStyle/>
          <a:p>
            <a:r>
              <a:rPr lang="en-IN" sz="2800" b="1" dirty="0">
                <a:solidFill>
                  <a:srgbClr val="000000"/>
                </a:solidFill>
                <a:effectLst/>
                <a:latin typeface="Times New Roman" panose="02020603050405020304" pitchFamily="18" charset="0"/>
                <a:ea typeface="Times New Roman" panose="02020603050405020304" pitchFamily="18" charset="0"/>
              </a:rPr>
              <a:t>Content Development:</a:t>
            </a:r>
            <a:r>
              <a:rPr lang="en-IN" sz="2800" dirty="0">
                <a:solidFill>
                  <a:srgbClr val="000000"/>
                </a:solidFill>
                <a:effectLst/>
                <a:latin typeface="Times New Roman" panose="02020603050405020304" pitchFamily="18" charset="0"/>
                <a:ea typeface="Times New Roman" panose="02020603050405020304" pitchFamily="18" charset="0"/>
              </a:rPr>
              <a:t> With the platform in place, the next step is to develop the learning content, including multimedia materials such as videos, images.</a:t>
            </a:r>
            <a:endParaRPr lang="en-IN" sz="2800" b="1" dirty="0">
              <a:solidFill>
                <a:srgbClr val="000000"/>
              </a:solidFill>
              <a:effectLst/>
              <a:latin typeface="Times New Roman" panose="02020603050405020304" pitchFamily="18" charset="0"/>
              <a:ea typeface="Times New Roman" panose="02020603050405020304" pitchFamily="18" charset="0"/>
            </a:endParaRPr>
          </a:p>
          <a:p>
            <a:r>
              <a:rPr lang="en-IN" sz="2800" b="1" dirty="0">
                <a:solidFill>
                  <a:srgbClr val="000000"/>
                </a:solidFill>
                <a:effectLst/>
                <a:latin typeface="Times New Roman" panose="02020603050405020304" pitchFamily="18" charset="0"/>
                <a:ea typeface="Times New Roman" panose="02020603050405020304" pitchFamily="18" charset="0"/>
              </a:rPr>
              <a:t>Integration:</a:t>
            </a:r>
            <a:r>
              <a:rPr lang="en-IN" sz="2800" dirty="0">
                <a:solidFill>
                  <a:srgbClr val="000000"/>
                </a:solidFill>
                <a:effectLst/>
                <a:latin typeface="Times New Roman" panose="02020603050405020304" pitchFamily="18" charset="0"/>
                <a:ea typeface="Times New Roman" panose="02020603050405020304" pitchFamily="18" charset="0"/>
              </a:rPr>
              <a:t> The learning content is then integrated into the e-learning platform, along with any other necessary tools and resources, such as assessments, Quizzes.</a:t>
            </a:r>
          </a:p>
          <a:p>
            <a:pPr marL="171450" marR="568325" indent="-6350" algn="just">
              <a:lnSpc>
                <a:spcPct val="151000"/>
              </a:lnSpc>
              <a:spcAft>
                <a:spcPts val="1190"/>
              </a:spcAft>
            </a:pPr>
            <a:r>
              <a:rPr lang="en-IN" sz="2800" b="1" dirty="0">
                <a:solidFill>
                  <a:srgbClr val="000000"/>
                </a:solidFill>
                <a:effectLst/>
                <a:latin typeface="Times New Roman" panose="02020603050405020304" pitchFamily="18" charset="0"/>
                <a:ea typeface="Times New Roman" panose="02020603050405020304" pitchFamily="18" charset="0"/>
              </a:rPr>
              <a:t>Deployment:</a:t>
            </a:r>
            <a:r>
              <a:rPr lang="en-IN" sz="2800" dirty="0">
                <a:solidFill>
                  <a:srgbClr val="000000"/>
                </a:solidFill>
                <a:effectLst/>
                <a:latin typeface="Times New Roman" panose="02020603050405020304" pitchFamily="18" charset="0"/>
                <a:ea typeface="Times New Roman" panose="02020603050405020304" pitchFamily="18" charset="0"/>
              </a:rPr>
              <a:t> Once the e-learning website has been developed, it is deployed on the cloud infrastructure, making it accessible to learners from anywhere with an internet connection.</a:t>
            </a:r>
          </a:p>
          <a:p>
            <a:pPr marL="171450" marR="568325" indent="-6350" algn="just">
              <a:lnSpc>
                <a:spcPct val="151000"/>
              </a:lnSpc>
              <a:spcAft>
                <a:spcPts val="1190"/>
              </a:spcAft>
            </a:pPr>
            <a:r>
              <a:rPr lang="en-IN" sz="2800" b="1" dirty="0">
                <a:solidFill>
                  <a:srgbClr val="000000"/>
                </a:solidFill>
                <a:effectLst/>
                <a:latin typeface="Times New Roman" panose="02020603050405020304" pitchFamily="18" charset="0"/>
                <a:ea typeface="Times New Roman" panose="02020603050405020304" pitchFamily="18" charset="0"/>
              </a:rPr>
              <a:t>Monitoring and Evaluation:</a:t>
            </a:r>
            <a:r>
              <a:rPr lang="en-IN" sz="2800" dirty="0">
                <a:solidFill>
                  <a:srgbClr val="000000"/>
                </a:solidFill>
                <a:effectLst/>
                <a:latin typeface="Times New Roman" panose="02020603050405020304" pitchFamily="18" charset="0"/>
                <a:ea typeface="Times New Roman" panose="02020603050405020304" pitchFamily="18" charset="0"/>
              </a:rPr>
              <a:t> Finally, the e-learning website is monitored and evaluated to ensure that it is meeting the learning objectives and the needs of the target audience. This involves tracking user engagement, </a:t>
            </a:r>
            <a:r>
              <a:rPr lang="en-IN" sz="2800" dirty="0" err="1">
                <a:solidFill>
                  <a:srgbClr val="000000"/>
                </a:solidFill>
                <a:effectLst/>
                <a:latin typeface="Times New Roman" panose="02020603050405020304" pitchFamily="18" charset="0"/>
                <a:ea typeface="Times New Roman" panose="02020603050405020304" pitchFamily="18" charset="0"/>
              </a:rPr>
              <a:t>analyzing</a:t>
            </a:r>
            <a:r>
              <a:rPr lang="en-IN" sz="2800" dirty="0">
                <a:solidFill>
                  <a:srgbClr val="000000"/>
                </a:solidFill>
                <a:effectLst/>
                <a:latin typeface="Times New Roman" panose="02020603050405020304" pitchFamily="18" charset="0"/>
                <a:ea typeface="Times New Roman" panose="02020603050405020304" pitchFamily="18" charset="0"/>
              </a:rPr>
              <a:t> user feedback, and making any necessary adjustments to improve the learning experience.</a:t>
            </a:r>
          </a:p>
          <a:p>
            <a:r>
              <a:rPr lang="en-IN" sz="2800" b="1" dirty="0">
                <a:latin typeface="Times New Roman" panose="02020603050405020304" pitchFamily="18" charset="0"/>
                <a:cs typeface="Times New Roman" panose="02020603050405020304" pitchFamily="18" charset="0"/>
              </a:rPr>
              <a:t>Feedback loop and improvement iteration</a:t>
            </a:r>
          </a:p>
          <a:p>
            <a:endParaRPr lang="en-IN" dirty="0"/>
          </a:p>
        </p:txBody>
      </p:sp>
      <p:sp>
        <p:nvSpPr>
          <p:cNvPr id="4" name="Slide Number Placeholder 3">
            <a:extLst>
              <a:ext uri="{FF2B5EF4-FFF2-40B4-BE49-F238E27FC236}">
                <a16:creationId xmlns:a16="http://schemas.microsoft.com/office/drawing/2014/main" id="{446FF6CC-5A5A-943D-284F-58365D256629}"/>
              </a:ext>
            </a:extLst>
          </p:cNvPr>
          <p:cNvSpPr>
            <a:spLocks noGrp="1"/>
          </p:cNvSpPr>
          <p:nvPr>
            <p:ph type="sldNum" sz="quarter" idx="12"/>
          </p:nvPr>
        </p:nvSpPr>
        <p:spPr/>
        <p:txBody>
          <a:bodyPr/>
          <a:lstStyle/>
          <a:p>
            <a:fld id="{BDCDBBEF-AA6C-4BA6-85B2-A17D7F280E38}" type="slidenum">
              <a:rPr lang="en-US" smtClean="0"/>
              <a:t>9</a:t>
            </a:fld>
            <a:endParaRPr lang="en-US"/>
          </a:p>
        </p:txBody>
      </p:sp>
    </p:spTree>
    <p:extLst>
      <p:ext uri="{BB962C8B-B14F-4D97-AF65-F5344CB8AC3E}">
        <p14:creationId xmlns:p14="http://schemas.microsoft.com/office/powerpoint/2010/main" val="15067506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141</TotalTime>
  <Words>1386</Words>
  <Application>Microsoft Office PowerPoint</Application>
  <PresentationFormat>Widescreen</PresentationFormat>
  <Paragraphs>132</Paragraphs>
  <Slides>22</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Arial Black</vt:lpstr>
      <vt:lpstr>Calibri</vt:lpstr>
      <vt:lpstr>Calibri Light</vt:lpstr>
      <vt:lpstr>Casper</vt:lpstr>
      <vt:lpstr>Lucida Sans Unicode</vt:lpstr>
      <vt:lpstr>Raleway ExtraBold</vt:lpstr>
      <vt:lpstr>Times New Roman</vt:lpstr>
      <vt:lpstr>WordVisi_MSFontService</vt:lpstr>
      <vt:lpstr>1_Office Theme</vt:lpstr>
      <vt:lpstr>2_Office Theme</vt:lpstr>
      <vt:lpstr>Contents Slide Master</vt:lpstr>
      <vt:lpstr>PowerPoint Presentation</vt:lpstr>
      <vt:lpstr>Outline</vt:lpstr>
      <vt:lpstr>Introduction to Project</vt:lpstr>
      <vt:lpstr>Examples of many existing E-learning Platforms</vt:lpstr>
      <vt:lpstr>What is P2P LMS</vt:lpstr>
      <vt:lpstr>Problem Formulation </vt:lpstr>
      <vt:lpstr>Objectives of the Work</vt:lpstr>
      <vt:lpstr>Methodology</vt:lpstr>
      <vt:lpstr>PowerPoint Presentation</vt:lpstr>
      <vt:lpstr>Features</vt:lpstr>
      <vt:lpstr>Result &amp; Output</vt:lpstr>
      <vt:lpstr>Login and Register Page</vt:lpstr>
      <vt:lpstr>Admin Panel / Dashboard</vt:lpstr>
      <vt:lpstr>Course Panel</vt:lpstr>
      <vt:lpstr>User panel / Dashboard</vt:lpstr>
      <vt:lpstr>Instructor Panel in User Dashboard</vt:lpstr>
      <vt:lpstr>Course Interface </vt:lpstr>
      <vt:lpstr>Conclusion</vt:lpstr>
      <vt:lpstr>Future Scope</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anagrath1@gmail.com</cp:lastModifiedBy>
  <cp:revision>530</cp:revision>
  <dcterms:created xsi:type="dcterms:W3CDTF">2019-01-09T10:33:00Z</dcterms:created>
  <dcterms:modified xsi:type="dcterms:W3CDTF">2023-05-12T20:33:40Z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B0D675AA31BA420295B8A8F55532CF79</vt:lpwstr>
  </property>
  <property fmtid="{D5CDD505-2E9C-101B-9397-08002B2CF9AE}" pid="3" name="KSOProductBuildVer">
    <vt:lpwstr>1033-11.2.0.11219</vt:lpwstr>
  </property>
</Properties>
</file>